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326" r:id="rId2"/>
    <p:sldId id="337" r:id="rId3"/>
    <p:sldId id="325" r:id="rId4"/>
    <p:sldId id="258" r:id="rId5"/>
    <p:sldId id="260" r:id="rId6"/>
    <p:sldId id="336" r:id="rId7"/>
    <p:sldId id="263" r:id="rId8"/>
    <p:sldId id="331" r:id="rId9"/>
    <p:sldId id="332" r:id="rId10"/>
    <p:sldId id="333" r:id="rId11"/>
    <p:sldId id="265" r:id="rId12"/>
    <p:sldId id="317" r:id="rId13"/>
    <p:sldId id="334" r:id="rId14"/>
    <p:sldId id="335" r:id="rId15"/>
    <p:sldId id="327" r:id="rId16"/>
    <p:sldId id="328" r:id="rId17"/>
    <p:sldId id="281" r:id="rId18"/>
    <p:sldId id="293" r:id="rId1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9EEE776-25B3-4696-936E-B433ECEE8D05}">
          <p14:sldIdLst>
            <p14:sldId id="326"/>
            <p14:sldId id="337"/>
            <p14:sldId id="325"/>
            <p14:sldId id="258"/>
            <p14:sldId id="260"/>
            <p14:sldId id="336"/>
            <p14:sldId id="263"/>
            <p14:sldId id="331"/>
            <p14:sldId id="332"/>
            <p14:sldId id="333"/>
            <p14:sldId id="265"/>
            <p14:sldId id="317"/>
            <p14:sldId id="334"/>
            <p14:sldId id="335"/>
            <p14:sldId id="327"/>
            <p14:sldId id="328"/>
            <p14:sldId id="281"/>
            <p14:sldId id="293"/>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101" autoAdjust="0"/>
  </p:normalViewPr>
  <p:slideViewPr>
    <p:cSldViewPr>
      <p:cViewPr varScale="1">
        <p:scale>
          <a:sx n="60" d="100"/>
          <a:sy n="60" d="100"/>
        </p:scale>
        <p:origin x="146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A6D3069-D481-46EA-9715-0436B22A303D}"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40E00C69-A8E5-4B96-B056-C4E79A86B2DB}">
      <dgm:prSet/>
      <dgm:spPr/>
      <dgm:t>
        <a:bodyPr/>
        <a:lstStyle/>
        <a:p>
          <a:r>
            <a:rPr lang="en-GB" dirty="0"/>
            <a:t>The UK has now left the European Union and free travel from those countries ended on 31/12/2020 and European Nationals now fall into one of the following categories </a:t>
          </a:r>
          <a:endParaRPr lang="en-US" dirty="0"/>
        </a:p>
      </dgm:t>
    </dgm:pt>
    <dgm:pt modelId="{28CD2834-8F03-4414-8DD0-00EBACC7AA6B}" type="parTrans" cxnId="{FCA94F9B-7BE0-47A8-87E5-B39049BABBFD}">
      <dgm:prSet/>
      <dgm:spPr/>
      <dgm:t>
        <a:bodyPr/>
        <a:lstStyle/>
        <a:p>
          <a:endParaRPr lang="en-US"/>
        </a:p>
      </dgm:t>
    </dgm:pt>
    <dgm:pt modelId="{D4C289D9-5410-42AD-B0ED-D41E51D3DEA4}" type="sibTrans" cxnId="{FCA94F9B-7BE0-47A8-87E5-B39049BABBFD}">
      <dgm:prSet/>
      <dgm:spPr/>
      <dgm:t>
        <a:bodyPr/>
        <a:lstStyle/>
        <a:p>
          <a:endParaRPr lang="en-US"/>
        </a:p>
      </dgm:t>
    </dgm:pt>
    <dgm:pt modelId="{7A64C5B8-6672-435C-AEF9-047A0D1640C4}">
      <dgm:prSet/>
      <dgm:spPr/>
      <dgm:t>
        <a:bodyPr/>
        <a:lstStyle/>
        <a:p>
          <a:r>
            <a:rPr lang="en-GB" dirty="0"/>
            <a:t>Permanent Residence</a:t>
          </a:r>
        </a:p>
        <a:p>
          <a:r>
            <a:rPr lang="en-GB" dirty="0"/>
            <a:t>If a person has resided in the UK for over 5 Years, they are then granted full settled status with access to public funds including Housing support. The cut off for these applications was 30/06/2021 but extensions have been allowed in extenuating circumstances. </a:t>
          </a:r>
          <a:endParaRPr lang="en-US" dirty="0"/>
        </a:p>
      </dgm:t>
    </dgm:pt>
    <dgm:pt modelId="{CCDE22B7-45DC-45D9-8CD6-BE37C98562C6}" type="parTrans" cxnId="{10BE1F70-537B-4328-A547-FF0B1325233F}">
      <dgm:prSet/>
      <dgm:spPr/>
      <dgm:t>
        <a:bodyPr/>
        <a:lstStyle/>
        <a:p>
          <a:endParaRPr lang="en-US"/>
        </a:p>
      </dgm:t>
    </dgm:pt>
    <dgm:pt modelId="{670EA0ED-D412-4FEA-BBDC-B59EF756A0C4}" type="sibTrans" cxnId="{10BE1F70-537B-4328-A547-FF0B1325233F}">
      <dgm:prSet/>
      <dgm:spPr/>
      <dgm:t>
        <a:bodyPr/>
        <a:lstStyle/>
        <a:p>
          <a:endParaRPr lang="en-US"/>
        </a:p>
      </dgm:t>
    </dgm:pt>
    <dgm:pt modelId="{7151BF9F-5249-4C26-9F07-7FC6B2280453}">
      <dgm:prSet/>
      <dgm:spPr/>
      <dgm:t>
        <a:bodyPr/>
        <a:lstStyle/>
        <a:p>
          <a:r>
            <a:rPr lang="en-GB" dirty="0"/>
            <a:t>Pre- Settled Status</a:t>
          </a:r>
        </a:p>
        <a:p>
          <a:r>
            <a:rPr lang="en-GB" dirty="0"/>
            <a:t>If a person had lived in the UK less than 5 years when we left the EU they would be granted Pre-Settled status which would allow them to claim benefits if they were in employment. Otherwise they would be restricted.</a:t>
          </a:r>
        </a:p>
      </dgm:t>
    </dgm:pt>
    <dgm:pt modelId="{88792BA7-B4A1-4E85-8271-84EDF47A8C61}" type="parTrans" cxnId="{92D6A71E-BBCF-4176-8E05-E66261BEC8E1}">
      <dgm:prSet/>
      <dgm:spPr/>
      <dgm:t>
        <a:bodyPr/>
        <a:lstStyle/>
        <a:p>
          <a:endParaRPr lang="en-US"/>
        </a:p>
      </dgm:t>
    </dgm:pt>
    <dgm:pt modelId="{364312BF-BB04-4519-AF4C-96DB1BCF77C6}" type="sibTrans" cxnId="{92D6A71E-BBCF-4176-8E05-E66261BEC8E1}">
      <dgm:prSet/>
      <dgm:spPr/>
      <dgm:t>
        <a:bodyPr/>
        <a:lstStyle/>
        <a:p>
          <a:endParaRPr lang="en-US"/>
        </a:p>
      </dgm:t>
    </dgm:pt>
    <dgm:pt modelId="{F3FFDAE1-746D-4A9C-A795-B2B3578E2D6B}">
      <dgm:prSet/>
      <dgm:spPr/>
      <dgm:t>
        <a:bodyPr/>
        <a:lstStyle/>
        <a:p>
          <a:r>
            <a:rPr lang="en-GB" dirty="0"/>
            <a:t>All new arrivals to the UK from 01/01/2021 are required to apply for their entry clearance before travelling, whether that be via the tier-based visa system or as a dependant of someone residing in the UK already. They would then fall into one of the earlier mentioned categories. </a:t>
          </a:r>
          <a:endParaRPr lang="en-US" dirty="0"/>
        </a:p>
      </dgm:t>
    </dgm:pt>
    <dgm:pt modelId="{8D172BCF-948F-447C-9386-EF76E61F67F5}" type="parTrans" cxnId="{F5097432-B027-4D41-AF9F-CA63FBB3BAB0}">
      <dgm:prSet/>
      <dgm:spPr/>
      <dgm:t>
        <a:bodyPr/>
        <a:lstStyle/>
        <a:p>
          <a:endParaRPr lang="en-US"/>
        </a:p>
      </dgm:t>
    </dgm:pt>
    <dgm:pt modelId="{F5A9CD46-8972-48B8-A114-DA1B84C2756A}" type="sibTrans" cxnId="{F5097432-B027-4D41-AF9F-CA63FBB3BAB0}">
      <dgm:prSet/>
      <dgm:spPr/>
      <dgm:t>
        <a:bodyPr/>
        <a:lstStyle/>
        <a:p>
          <a:endParaRPr lang="en-US"/>
        </a:p>
      </dgm:t>
    </dgm:pt>
    <dgm:pt modelId="{AB4FEF47-36A4-44B7-A70D-55D5DD42E830}" type="pres">
      <dgm:prSet presAssocID="{5A6D3069-D481-46EA-9715-0436B22A303D}" presName="hierChild1" presStyleCnt="0">
        <dgm:presLayoutVars>
          <dgm:chPref val="1"/>
          <dgm:dir/>
          <dgm:animOne val="branch"/>
          <dgm:animLvl val="lvl"/>
          <dgm:resizeHandles/>
        </dgm:presLayoutVars>
      </dgm:prSet>
      <dgm:spPr/>
    </dgm:pt>
    <dgm:pt modelId="{E53921FB-EB8A-427E-9447-28C2BD250F30}" type="pres">
      <dgm:prSet presAssocID="{40E00C69-A8E5-4B96-B056-C4E79A86B2DB}" presName="hierRoot1" presStyleCnt="0"/>
      <dgm:spPr/>
    </dgm:pt>
    <dgm:pt modelId="{56A645C4-B18E-44AB-94CF-FFCEACD40AA9}" type="pres">
      <dgm:prSet presAssocID="{40E00C69-A8E5-4B96-B056-C4E79A86B2DB}" presName="composite" presStyleCnt="0"/>
      <dgm:spPr/>
    </dgm:pt>
    <dgm:pt modelId="{70215DEF-2833-41A5-8394-304D44C60A83}" type="pres">
      <dgm:prSet presAssocID="{40E00C69-A8E5-4B96-B056-C4E79A86B2DB}" presName="background" presStyleLbl="node0" presStyleIdx="0" presStyleCnt="1"/>
      <dgm:spPr/>
    </dgm:pt>
    <dgm:pt modelId="{BB318CC7-03AD-4729-BFEC-F38D002DF1FB}" type="pres">
      <dgm:prSet presAssocID="{40E00C69-A8E5-4B96-B056-C4E79A86B2DB}" presName="text" presStyleLbl="fgAcc0" presStyleIdx="0" presStyleCnt="1">
        <dgm:presLayoutVars>
          <dgm:chPref val="3"/>
        </dgm:presLayoutVars>
      </dgm:prSet>
      <dgm:spPr/>
    </dgm:pt>
    <dgm:pt modelId="{14AD307A-74CC-4323-B98E-3DA64F57AEB7}" type="pres">
      <dgm:prSet presAssocID="{40E00C69-A8E5-4B96-B056-C4E79A86B2DB}" presName="hierChild2" presStyleCnt="0"/>
      <dgm:spPr/>
    </dgm:pt>
    <dgm:pt modelId="{3B6DAFD2-01C0-480D-8C59-501328452491}" type="pres">
      <dgm:prSet presAssocID="{CCDE22B7-45DC-45D9-8CD6-BE37C98562C6}" presName="Name10" presStyleLbl="parChTrans1D2" presStyleIdx="0" presStyleCnt="3"/>
      <dgm:spPr/>
    </dgm:pt>
    <dgm:pt modelId="{66773011-6092-4407-9A63-44C79C2FB0CF}" type="pres">
      <dgm:prSet presAssocID="{7A64C5B8-6672-435C-AEF9-047A0D1640C4}" presName="hierRoot2" presStyleCnt="0"/>
      <dgm:spPr/>
    </dgm:pt>
    <dgm:pt modelId="{72515CD8-A974-4B29-A2CC-202611CA7716}" type="pres">
      <dgm:prSet presAssocID="{7A64C5B8-6672-435C-AEF9-047A0D1640C4}" presName="composite2" presStyleCnt="0"/>
      <dgm:spPr/>
    </dgm:pt>
    <dgm:pt modelId="{4C6BC3C6-28AA-4BDA-9149-310275C9A281}" type="pres">
      <dgm:prSet presAssocID="{7A64C5B8-6672-435C-AEF9-047A0D1640C4}" presName="background2" presStyleLbl="node2" presStyleIdx="0" presStyleCnt="3"/>
      <dgm:spPr/>
    </dgm:pt>
    <dgm:pt modelId="{E232E9F3-50EE-46B1-A8AE-55FBCECACCB4}" type="pres">
      <dgm:prSet presAssocID="{7A64C5B8-6672-435C-AEF9-047A0D1640C4}" presName="text2" presStyleLbl="fgAcc2" presStyleIdx="0" presStyleCnt="3">
        <dgm:presLayoutVars>
          <dgm:chPref val="3"/>
        </dgm:presLayoutVars>
      </dgm:prSet>
      <dgm:spPr/>
    </dgm:pt>
    <dgm:pt modelId="{45103118-89E7-4EB7-A6A5-1D7D4D54ADD0}" type="pres">
      <dgm:prSet presAssocID="{7A64C5B8-6672-435C-AEF9-047A0D1640C4}" presName="hierChild3" presStyleCnt="0"/>
      <dgm:spPr/>
    </dgm:pt>
    <dgm:pt modelId="{7C431F62-9559-4460-A6C6-55DC79B46BEC}" type="pres">
      <dgm:prSet presAssocID="{88792BA7-B4A1-4E85-8271-84EDF47A8C61}" presName="Name10" presStyleLbl="parChTrans1D2" presStyleIdx="1" presStyleCnt="3"/>
      <dgm:spPr/>
    </dgm:pt>
    <dgm:pt modelId="{29467DF4-475F-4B62-91C7-D7EA9E0C933D}" type="pres">
      <dgm:prSet presAssocID="{7151BF9F-5249-4C26-9F07-7FC6B2280453}" presName="hierRoot2" presStyleCnt="0"/>
      <dgm:spPr/>
    </dgm:pt>
    <dgm:pt modelId="{6FA2161D-D082-48A3-BBF2-1FD4FA286788}" type="pres">
      <dgm:prSet presAssocID="{7151BF9F-5249-4C26-9F07-7FC6B2280453}" presName="composite2" presStyleCnt="0"/>
      <dgm:spPr/>
    </dgm:pt>
    <dgm:pt modelId="{CFF50DB3-EDAB-4EAC-BED4-C6588CC85FB2}" type="pres">
      <dgm:prSet presAssocID="{7151BF9F-5249-4C26-9F07-7FC6B2280453}" presName="background2" presStyleLbl="node2" presStyleIdx="1" presStyleCnt="3"/>
      <dgm:spPr/>
    </dgm:pt>
    <dgm:pt modelId="{5BCCAD59-A4DD-4FC0-AF94-6D47E511DEEF}" type="pres">
      <dgm:prSet presAssocID="{7151BF9F-5249-4C26-9F07-7FC6B2280453}" presName="text2" presStyleLbl="fgAcc2" presStyleIdx="1" presStyleCnt="3">
        <dgm:presLayoutVars>
          <dgm:chPref val="3"/>
        </dgm:presLayoutVars>
      </dgm:prSet>
      <dgm:spPr/>
    </dgm:pt>
    <dgm:pt modelId="{91F690C4-2E78-49A2-AFA5-57478C6FB8B3}" type="pres">
      <dgm:prSet presAssocID="{7151BF9F-5249-4C26-9F07-7FC6B2280453}" presName="hierChild3" presStyleCnt="0"/>
      <dgm:spPr/>
    </dgm:pt>
    <dgm:pt modelId="{0C8272A6-4FC6-4243-99EC-4ED2F2CA1577}" type="pres">
      <dgm:prSet presAssocID="{8D172BCF-948F-447C-9386-EF76E61F67F5}" presName="Name10" presStyleLbl="parChTrans1D2" presStyleIdx="2" presStyleCnt="3"/>
      <dgm:spPr/>
    </dgm:pt>
    <dgm:pt modelId="{57488FE4-34CC-4E5B-929B-6331D9A60AFD}" type="pres">
      <dgm:prSet presAssocID="{F3FFDAE1-746D-4A9C-A795-B2B3578E2D6B}" presName="hierRoot2" presStyleCnt="0"/>
      <dgm:spPr/>
    </dgm:pt>
    <dgm:pt modelId="{FF5E142F-9447-41DC-84A2-EBFC7A735AE6}" type="pres">
      <dgm:prSet presAssocID="{F3FFDAE1-746D-4A9C-A795-B2B3578E2D6B}" presName="composite2" presStyleCnt="0"/>
      <dgm:spPr/>
    </dgm:pt>
    <dgm:pt modelId="{6D2B730C-E41B-4C2D-8AF8-0D13E1535166}" type="pres">
      <dgm:prSet presAssocID="{F3FFDAE1-746D-4A9C-A795-B2B3578E2D6B}" presName="background2" presStyleLbl="node2" presStyleIdx="2" presStyleCnt="3"/>
      <dgm:spPr/>
    </dgm:pt>
    <dgm:pt modelId="{5E031D61-E2E7-4B00-846A-3E9E260DAE5F}" type="pres">
      <dgm:prSet presAssocID="{F3FFDAE1-746D-4A9C-A795-B2B3578E2D6B}" presName="text2" presStyleLbl="fgAcc2" presStyleIdx="2" presStyleCnt="3">
        <dgm:presLayoutVars>
          <dgm:chPref val="3"/>
        </dgm:presLayoutVars>
      </dgm:prSet>
      <dgm:spPr/>
    </dgm:pt>
    <dgm:pt modelId="{3475CA59-B0D8-4839-AC72-5367C840439B}" type="pres">
      <dgm:prSet presAssocID="{F3FFDAE1-746D-4A9C-A795-B2B3578E2D6B}" presName="hierChild3" presStyleCnt="0"/>
      <dgm:spPr/>
    </dgm:pt>
  </dgm:ptLst>
  <dgm:cxnLst>
    <dgm:cxn modelId="{1257A901-743A-40D6-A496-5A6E54EC6FDF}" type="presOf" srcId="{88792BA7-B4A1-4E85-8271-84EDF47A8C61}" destId="{7C431F62-9559-4460-A6C6-55DC79B46BEC}" srcOrd="0" destOrd="0" presId="urn:microsoft.com/office/officeart/2005/8/layout/hierarchy1"/>
    <dgm:cxn modelId="{A7EED204-5051-4F54-BBD6-74A90C668746}" type="presOf" srcId="{40E00C69-A8E5-4B96-B056-C4E79A86B2DB}" destId="{BB318CC7-03AD-4729-BFEC-F38D002DF1FB}" srcOrd="0" destOrd="0" presId="urn:microsoft.com/office/officeart/2005/8/layout/hierarchy1"/>
    <dgm:cxn modelId="{92D6A71E-BBCF-4176-8E05-E66261BEC8E1}" srcId="{40E00C69-A8E5-4B96-B056-C4E79A86B2DB}" destId="{7151BF9F-5249-4C26-9F07-7FC6B2280453}" srcOrd="1" destOrd="0" parTransId="{88792BA7-B4A1-4E85-8271-84EDF47A8C61}" sibTransId="{364312BF-BB04-4519-AF4C-96DB1BCF77C6}"/>
    <dgm:cxn modelId="{F5097432-B027-4D41-AF9F-CA63FBB3BAB0}" srcId="{40E00C69-A8E5-4B96-B056-C4E79A86B2DB}" destId="{F3FFDAE1-746D-4A9C-A795-B2B3578E2D6B}" srcOrd="2" destOrd="0" parTransId="{8D172BCF-948F-447C-9386-EF76E61F67F5}" sibTransId="{F5A9CD46-8972-48B8-A114-DA1B84C2756A}"/>
    <dgm:cxn modelId="{CC049D34-AB3C-4E28-BD4C-0109A145A6CD}" type="presOf" srcId="{5A6D3069-D481-46EA-9715-0436B22A303D}" destId="{AB4FEF47-36A4-44B7-A70D-55D5DD42E830}" srcOrd="0" destOrd="0" presId="urn:microsoft.com/office/officeart/2005/8/layout/hierarchy1"/>
    <dgm:cxn modelId="{34CD2947-805C-4F7F-813E-9E00090C0699}" type="presOf" srcId="{F3FFDAE1-746D-4A9C-A795-B2B3578E2D6B}" destId="{5E031D61-E2E7-4B00-846A-3E9E260DAE5F}" srcOrd="0" destOrd="0" presId="urn:microsoft.com/office/officeart/2005/8/layout/hierarchy1"/>
    <dgm:cxn modelId="{A1BD6049-6C82-4205-A1B1-98F6E230DE8F}" type="presOf" srcId="{7151BF9F-5249-4C26-9F07-7FC6B2280453}" destId="{5BCCAD59-A4DD-4FC0-AF94-6D47E511DEEF}" srcOrd="0" destOrd="0" presId="urn:microsoft.com/office/officeart/2005/8/layout/hierarchy1"/>
    <dgm:cxn modelId="{10BE1F70-537B-4328-A547-FF0B1325233F}" srcId="{40E00C69-A8E5-4B96-B056-C4E79A86B2DB}" destId="{7A64C5B8-6672-435C-AEF9-047A0D1640C4}" srcOrd="0" destOrd="0" parTransId="{CCDE22B7-45DC-45D9-8CD6-BE37C98562C6}" sibTransId="{670EA0ED-D412-4FEA-BBDC-B59EF756A0C4}"/>
    <dgm:cxn modelId="{B0DA4F7B-E90F-45F3-BFC0-C93DF5BBAE4F}" type="presOf" srcId="{7A64C5B8-6672-435C-AEF9-047A0D1640C4}" destId="{E232E9F3-50EE-46B1-A8AE-55FBCECACCB4}" srcOrd="0" destOrd="0" presId="urn:microsoft.com/office/officeart/2005/8/layout/hierarchy1"/>
    <dgm:cxn modelId="{FCA94F9B-7BE0-47A8-87E5-B39049BABBFD}" srcId="{5A6D3069-D481-46EA-9715-0436B22A303D}" destId="{40E00C69-A8E5-4B96-B056-C4E79A86B2DB}" srcOrd="0" destOrd="0" parTransId="{28CD2834-8F03-4414-8DD0-00EBACC7AA6B}" sibTransId="{D4C289D9-5410-42AD-B0ED-D41E51D3DEA4}"/>
    <dgm:cxn modelId="{C1415CEC-E4B8-428A-945F-D4C2CE17DB6D}" type="presOf" srcId="{CCDE22B7-45DC-45D9-8CD6-BE37C98562C6}" destId="{3B6DAFD2-01C0-480D-8C59-501328452491}" srcOrd="0" destOrd="0" presId="urn:microsoft.com/office/officeart/2005/8/layout/hierarchy1"/>
    <dgm:cxn modelId="{7A195FEC-3EBA-419F-8DA0-0ACEC88BE8E1}" type="presOf" srcId="{8D172BCF-948F-447C-9386-EF76E61F67F5}" destId="{0C8272A6-4FC6-4243-99EC-4ED2F2CA1577}" srcOrd="0" destOrd="0" presId="urn:microsoft.com/office/officeart/2005/8/layout/hierarchy1"/>
    <dgm:cxn modelId="{07C6693E-F612-44CF-841A-3F0EE5F1A50F}" type="presParOf" srcId="{AB4FEF47-36A4-44B7-A70D-55D5DD42E830}" destId="{E53921FB-EB8A-427E-9447-28C2BD250F30}" srcOrd="0" destOrd="0" presId="urn:microsoft.com/office/officeart/2005/8/layout/hierarchy1"/>
    <dgm:cxn modelId="{2C96F701-4EAA-4EC7-BA93-42A057B99E82}" type="presParOf" srcId="{E53921FB-EB8A-427E-9447-28C2BD250F30}" destId="{56A645C4-B18E-44AB-94CF-FFCEACD40AA9}" srcOrd="0" destOrd="0" presId="urn:microsoft.com/office/officeart/2005/8/layout/hierarchy1"/>
    <dgm:cxn modelId="{4FFD8404-CF1A-4215-B680-EE934E345274}" type="presParOf" srcId="{56A645C4-B18E-44AB-94CF-FFCEACD40AA9}" destId="{70215DEF-2833-41A5-8394-304D44C60A83}" srcOrd="0" destOrd="0" presId="urn:microsoft.com/office/officeart/2005/8/layout/hierarchy1"/>
    <dgm:cxn modelId="{64502E72-AB77-4227-96C7-C910317AA1AB}" type="presParOf" srcId="{56A645C4-B18E-44AB-94CF-FFCEACD40AA9}" destId="{BB318CC7-03AD-4729-BFEC-F38D002DF1FB}" srcOrd="1" destOrd="0" presId="urn:microsoft.com/office/officeart/2005/8/layout/hierarchy1"/>
    <dgm:cxn modelId="{7FC85FEB-AB4D-44C1-BED5-67561CB1B047}" type="presParOf" srcId="{E53921FB-EB8A-427E-9447-28C2BD250F30}" destId="{14AD307A-74CC-4323-B98E-3DA64F57AEB7}" srcOrd="1" destOrd="0" presId="urn:microsoft.com/office/officeart/2005/8/layout/hierarchy1"/>
    <dgm:cxn modelId="{1FB6750A-8516-487D-9E31-6FE83892444E}" type="presParOf" srcId="{14AD307A-74CC-4323-B98E-3DA64F57AEB7}" destId="{3B6DAFD2-01C0-480D-8C59-501328452491}" srcOrd="0" destOrd="0" presId="urn:microsoft.com/office/officeart/2005/8/layout/hierarchy1"/>
    <dgm:cxn modelId="{F764D3EA-BFBF-47B0-A04F-090F4588CE57}" type="presParOf" srcId="{14AD307A-74CC-4323-B98E-3DA64F57AEB7}" destId="{66773011-6092-4407-9A63-44C79C2FB0CF}" srcOrd="1" destOrd="0" presId="urn:microsoft.com/office/officeart/2005/8/layout/hierarchy1"/>
    <dgm:cxn modelId="{869D9872-619C-4020-8ABB-E495FE5011CC}" type="presParOf" srcId="{66773011-6092-4407-9A63-44C79C2FB0CF}" destId="{72515CD8-A974-4B29-A2CC-202611CA7716}" srcOrd="0" destOrd="0" presId="urn:microsoft.com/office/officeart/2005/8/layout/hierarchy1"/>
    <dgm:cxn modelId="{289B125B-FF34-4AB4-A74E-B624DBACD6CA}" type="presParOf" srcId="{72515CD8-A974-4B29-A2CC-202611CA7716}" destId="{4C6BC3C6-28AA-4BDA-9149-310275C9A281}" srcOrd="0" destOrd="0" presId="urn:microsoft.com/office/officeart/2005/8/layout/hierarchy1"/>
    <dgm:cxn modelId="{C26CF6E4-7AB6-455E-B2A3-00832ED664D4}" type="presParOf" srcId="{72515CD8-A974-4B29-A2CC-202611CA7716}" destId="{E232E9F3-50EE-46B1-A8AE-55FBCECACCB4}" srcOrd="1" destOrd="0" presId="urn:microsoft.com/office/officeart/2005/8/layout/hierarchy1"/>
    <dgm:cxn modelId="{5F485940-8252-4281-9BD4-6C5EB2C22618}" type="presParOf" srcId="{66773011-6092-4407-9A63-44C79C2FB0CF}" destId="{45103118-89E7-4EB7-A6A5-1D7D4D54ADD0}" srcOrd="1" destOrd="0" presId="urn:microsoft.com/office/officeart/2005/8/layout/hierarchy1"/>
    <dgm:cxn modelId="{17FB3992-C715-417E-BB30-032FD50A51DB}" type="presParOf" srcId="{14AD307A-74CC-4323-B98E-3DA64F57AEB7}" destId="{7C431F62-9559-4460-A6C6-55DC79B46BEC}" srcOrd="2" destOrd="0" presId="urn:microsoft.com/office/officeart/2005/8/layout/hierarchy1"/>
    <dgm:cxn modelId="{44BC7086-EA42-47C7-88D8-D4E4E6A20AC9}" type="presParOf" srcId="{14AD307A-74CC-4323-B98E-3DA64F57AEB7}" destId="{29467DF4-475F-4B62-91C7-D7EA9E0C933D}" srcOrd="3" destOrd="0" presId="urn:microsoft.com/office/officeart/2005/8/layout/hierarchy1"/>
    <dgm:cxn modelId="{4CB7042D-4053-4058-8AEB-3CDFAC364DB1}" type="presParOf" srcId="{29467DF4-475F-4B62-91C7-D7EA9E0C933D}" destId="{6FA2161D-D082-48A3-BBF2-1FD4FA286788}" srcOrd="0" destOrd="0" presId="urn:microsoft.com/office/officeart/2005/8/layout/hierarchy1"/>
    <dgm:cxn modelId="{1ACFEF74-98EA-4BF2-BAE6-955CC7B6C93C}" type="presParOf" srcId="{6FA2161D-D082-48A3-BBF2-1FD4FA286788}" destId="{CFF50DB3-EDAB-4EAC-BED4-C6588CC85FB2}" srcOrd="0" destOrd="0" presId="urn:microsoft.com/office/officeart/2005/8/layout/hierarchy1"/>
    <dgm:cxn modelId="{3F5C019D-3F4B-4295-9C6B-52046F06A987}" type="presParOf" srcId="{6FA2161D-D082-48A3-BBF2-1FD4FA286788}" destId="{5BCCAD59-A4DD-4FC0-AF94-6D47E511DEEF}" srcOrd="1" destOrd="0" presId="urn:microsoft.com/office/officeart/2005/8/layout/hierarchy1"/>
    <dgm:cxn modelId="{D021FB93-2AF0-4062-816B-918175994859}" type="presParOf" srcId="{29467DF4-475F-4B62-91C7-D7EA9E0C933D}" destId="{91F690C4-2E78-49A2-AFA5-57478C6FB8B3}" srcOrd="1" destOrd="0" presId="urn:microsoft.com/office/officeart/2005/8/layout/hierarchy1"/>
    <dgm:cxn modelId="{9D754556-DE1D-491F-81D2-6A8F6A35A2A6}" type="presParOf" srcId="{14AD307A-74CC-4323-B98E-3DA64F57AEB7}" destId="{0C8272A6-4FC6-4243-99EC-4ED2F2CA1577}" srcOrd="4" destOrd="0" presId="urn:microsoft.com/office/officeart/2005/8/layout/hierarchy1"/>
    <dgm:cxn modelId="{29393EC3-A2A3-4256-966B-FBE692E5C5FE}" type="presParOf" srcId="{14AD307A-74CC-4323-B98E-3DA64F57AEB7}" destId="{57488FE4-34CC-4E5B-929B-6331D9A60AFD}" srcOrd="5" destOrd="0" presId="urn:microsoft.com/office/officeart/2005/8/layout/hierarchy1"/>
    <dgm:cxn modelId="{84BA5592-FFF1-4CCA-91A7-6C287970EE54}" type="presParOf" srcId="{57488FE4-34CC-4E5B-929B-6331D9A60AFD}" destId="{FF5E142F-9447-41DC-84A2-EBFC7A735AE6}" srcOrd="0" destOrd="0" presId="urn:microsoft.com/office/officeart/2005/8/layout/hierarchy1"/>
    <dgm:cxn modelId="{9E87E471-23F9-4110-91F6-847EBA6B549C}" type="presParOf" srcId="{FF5E142F-9447-41DC-84A2-EBFC7A735AE6}" destId="{6D2B730C-E41B-4C2D-8AF8-0D13E1535166}" srcOrd="0" destOrd="0" presId="urn:microsoft.com/office/officeart/2005/8/layout/hierarchy1"/>
    <dgm:cxn modelId="{92FBE13F-0D28-4C82-B9D9-25CA7FE9A4EF}" type="presParOf" srcId="{FF5E142F-9447-41DC-84A2-EBFC7A735AE6}" destId="{5E031D61-E2E7-4B00-846A-3E9E260DAE5F}" srcOrd="1" destOrd="0" presId="urn:microsoft.com/office/officeart/2005/8/layout/hierarchy1"/>
    <dgm:cxn modelId="{D6B58430-396E-4CB3-9AEB-017A00B19CC9}" type="presParOf" srcId="{57488FE4-34CC-4E5B-929B-6331D9A60AFD}" destId="{3475CA59-B0D8-4839-AC72-5367C840439B}"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76FB827-7B3B-45DC-95CA-03B688969EA5}"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9D9B4102-9B5A-4778-8DEE-D6282048BD1A}">
      <dgm:prSet/>
      <dgm:spPr/>
      <dgm:t>
        <a:bodyPr/>
        <a:lstStyle/>
        <a:p>
          <a:r>
            <a:rPr lang="en-GB" dirty="0"/>
            <a:t>The NRPF Team is a Social Care Team that sits within adults’ Services.</a:t>
          </a:r>
          <a:endParaRPr lang="en-US" dirty="0"/>
        </a:p>
      </dgm:t>
    </dgm:pt>
    <dgm:pt modelId="{574B5CB2-7A63-4614-A8B8-3D13B8E7C48C}" type="parTrans" cxnId="{2BD8594B-395C-428D-94C0-B7638C57A0C8}">
      <dgm:prSet/>
      <dgm:spPr/>
      <dgm:t>
        <a:bodyPr/>
        <a:lstStyle/>
        <a:p>
          <a:endParaRPr lang="en-US"/>
        </a:p>
      </dgm:t>
    </dgm:pt>
    <dgm:pt modelId="{B9CAE5E6-7376-4571-97D9-733624E799F2}" type="sibTrans" cxnId="{2BD8594B-395C-428D-94C0-B7638C57A0C8}">
      <dgm:prSet/>
      <dgm:spPr/>
      <dgm:t>
        <a:bodyPr/>
        <a:lstStyle/>
        <a:p>
          <a:endParaRPr lang="en-US"/>
        </a:p>
      </dgm:t>
    </dgm:pt>
    <dgm:pt modelId="{9CCAC844-321D-41AD-AF8D-B88F42B5CE8D}">
      <dgm:prSet/>
      <dgm:spPr/>
      <dgm:t>
        <a:bodyPr/>
        <a:lstStyle/>
        <a:p>
          <a:r>
            <a:rPr lang="en-GB" dirty="0"/>
            <a:t>The Team structure is 1 Service Development Lead, 1 Manager, 1 Deputy Team Manager, 4 Social Workers, 1 Social Work Apprentice, 2 Business </a:t>
          </a:r>
          <a:r>
            <a:rPr lang="en-GB"/>
            <a:t>Support officers.</a:t>
          </a:r>
          <a:endParaRPr lang="en-US" dirty="0"/>
        </a:p>
      </dgm:t>
    </dgm:pt>
    <dgm:pt modelId="{2A3EEDD5-88B3-434D-908E-25141654C994}" type="parTrans" cxnId="{3186EA81-615F-4F49-9633-D484FA7721B3}">
      <dgm:prSet/>
      <dgm:spPr/>
      <dgm:t>
        <a:bodyPr/>
        <a:lstStyle/>
        <a:p>
          <a:endParaRPr lang="en-US"/>
        </a:p>
      </dgm:t>
    </dgm:pt>
    <dgm:pt modelId="{FB716C43-3DDC-437D-838A-18883424D343}" type="sibTrans" cxnId="{3186EA81-615F-4F49-9633-D484FA7721B3}">
      <dgm:prSet/>
      <dgm:spPr/>
      <dgm:t>
        <a:bodyPr/>
        <a:lstStyle/>
        <a:p>
          <a:endParaRPr lang="en-US"/>
        </a:p>
      </dgm:t>
    </dgm:pt>
    <dgm:pt modelId="{0EFF7F5E-A18D-4710-8212-DA56484F6F98}">
      <dgm:prSet/>
      <dgm:spPr/>
      <dgm:t>
        <a:bodyPr/>
        <a:lstStyle/>
        <a:p>
          <a:r>
            <a:rPr lang="en-GB" dirty="0"/>
            <a:t>The social workers are from mixed backgrounds including adult services, children services, mental health services, law and ex-offenders services.</a:t>
          </a:r>
          <a:endParaRPr lang="en-US" dirty="0"/>
        </a:p>
      </dgm:t>
    </dgm:pt>
    <dgm:pt modelId="{8B5729AF-EB20-4E7B-8EE5-B8652608CC92}" type="parTrans" cxnId="{DB14D812-E265-4E55-B2AA-6373169CB3DB}">
      <dgm:prSet/>
      <dgm:spPr/>
      <dgm:t>
        <a:bodyPr/>
        <a:lstStyle/>
        <a:p>
          <a:endParaRPr lang="en-US"/>
        </a:p>
      </dgm:t>
    </dgm:pt>
    <dgm:pt modelId="{0B00388B-21FB-4DF4-B891-C6A594E5762F}" type="sibTrans" cxnId="{DB14D812-E265-4E55-B2AA-6373169CB3DB}">
      <dgm:prSet/>
      <dgm:spPr/>
      <dgm:t>
        <a:bodyPr/>
        <a:lstStyle/>
        <a:p>
          <a:endParaRPr lang="en-US"/>
        </a:p>
      </dgm:t>
    </dgm:pt>
    <dgm:pt modelId="{C730892B-A84B-4B59-AA87-305CD0A024E1}" type="pres">
      <dgm:prSet presAssocID="{F76FB827-7B3B-45DC-95CA-03B688969EA5}" presName="linear" presStyleCnt="0">
        <dgm:presLayoutVars>
          <dgm:animLvl val="lvl"/>
          <dgm:resizeHandles val="exact"/>
        </dgm:presLayoutVars>
      </dgm:prSet>
      <dgm:spPr/>
    </dgm:pt>
    <dgm:pt modelId="{CE3A12DA-544A-4B25-A136-9417B7802127}" type="pres">
      <dgm:prSet presAssocID="{9D9B4102-9B5A-4778-8DEE-D6282048BD1A}" presName="parentText" presStyleLbl="node1" presStyleIdx="0" presStyleCnt="3">
        <dgm:presLayoutVars>
          <dgm:chMax val="0"/>
          <dgm:bulletEnabled val="1"/>
        </dgm:presLayoutVars>
      </dgm:prSet>
      <dgm:spPr/>
    </dgm:pt>
    <dgm:pt modelId="{0FE5C96B-ECD3-47AA-B3C8-18450E4A373D}" type="pres">
      <dgm:prSet presAssocID="{B9CAE5E6-7376-4571-97D9-733624E799F2}" presName="spacer" presStyleCnt="0"/>
      <dgm:spPr/>
    </dgm:pt>
    <dgm:pt modelId="{8CE0CB3C-4853-4F66-9E77-A6146F333038}" type="pres">
      <dgm:prSet presAssocID="{9CCAC844-321D-41AD-AF8D-B88F42B5CE8D}" presName="parentText" presStyleLbl="node1" presStyleIdx="1" presStyleCnt="3">
        <dgm:presLayoutVars>
          <dgm:chMax val="0"/>
          <dgm:bulletEnabled val="1"/>
        </dgm:presLayoutVars>
      </dgm:prSet>
      <dgm:spPr/>
    </dgm:pt>
    <dgm:pt modelId="{6DE8A575-78A3-4A96-8F8C-9B67F485455E}" type="pres">
      <dgm:prSet presAssocID="{FB716C43-3DDC-437D-838A-18883424D343}" presName="spacer" presStyleCnt="0"/>
      <dgm:spPr/>
    </dgm:pt>
    <dgm:pt modelId="{AFFEC373-3F48-4440-B932-31ECECAD0A9D}" type="pres">
      <dgm:prSet presAssocID="{0EFF7F5E-A18D-4710-8212-DA56484F6F98}" presName="parentText" presStyleLbl="node1" presStyleIdx="2" presStyleCnt="3">
        <dgm:presLayoutVars>
          <dgm:chMax val="0"/>
          <dgm:bulletEnabled val="1"/>
        </dgm:presLayoutVars>
      </dgm:prSet>
      <dgm:spPr/>
    </dgm:pt>
  </dgm:ptLst>
  <dgm:cxnLst>
    <dgm:cxn modelId="{DB14D812-E265-4E55-B2AA-6373169CB3DB}" srcId="{F76FB827-7B3B-45DC-95CA-03B688969EA5}" destId="{0EFF7F5E-A18D-4710-8212-DA56484F6F98}" srcOrd="2" destOrd="0" parTransId="{8B5729AF-EB20-4E7B-8EE5-B8652608CC92}" sibTransId="{0B00388B-21FB-4DF4-B891-C6A594E5762F}"/>
    <dgm:cxn modelId="{FB853439-483C-42AD-B8AE-A4E0D516A345}" type="presOf" srcId="{F76FB827-7B3B-45DC-95CA-03B688969EA5}" destId="{C730892B-A84B-4B59-AA87-305CD0A024E1}" srcOrd="0" destOrd="0" presId="urn:microsoft.com/office/officeart/2005/8/layout/vList2"/>
    <dgm:cxn modelId="{2BD8594B-395C-428D-94C0-B7638C57A0C8}" srcId="{F76FB827-7B3B-45DC-95CA-03B688969EA5}" destId="{9D9B4102-9B5A-4778-8DEE-D6282048BD1A}" srcOrd="0" destOrd="0" parTransId="{574B5CB2-7A63-4614-A8B8-3D13B8E7C48C}" sibTransId="{B9CAE5E6-7376-4571-97D9-733624E799F2}"/>
    <dgm:cxn modelId="{A1AF177D-1184-4746-BA6E-7C6F4496C16C}" type="presOf" srcId="{9D9B4102-9B5A-4778-8DEE-D6282048BD1A}" destId="{CE3A12DA-544A-4B25-A136-9417B7802127}" srcOrd="0" destOrd="0" presId="urn:microsoft.com/office/officeart/2005/8/layout/vList2"/>
    <dgm:cxn modelId="{3186EA81-615F-4F49-9633-D484FA7721B3}" srcId="{F76FB827-7B3B-45DC-95CA-03B688969EA5}" destId="{9CCAC844-321D-41AD-AF8D-B88F42B5CE8D}" srcOrd="1" destOrd="0" parTransId="{2A3EEDD5-88B3-434D-908E-25141654C994}" sibTransId="{FB716C43-3DDC-437D-838A-18883424D343}"/>
    <dgm:cxn modelId="{519002AA-DF81-4A3F-9450-31FC204CC369}" type="presOf" srcId="{9CCAC844-321D-41AD-AF8D-B88F42B5CE8D}" destId="{8CE0CB3C-4853-4F66-9E77-A6146F333038}" srcOrd="0" destOrd="0" presId="urn:microsoft.com/office/officeart/2005/8/layout/vList2"/>
    <dgm:cxn modelId="{1B4162D2-7371-446F-9DAE-7731AE2ADFB4}" type="presOf" srcId="{0EFF7F5E-A18D-4710-8212-DA56484F6F98}" destId="{AFFEC373-3F48-4440-B932-31ECECAD0A9D}" srcOrd="0" destOrd="0" presId="urn:microsoft.com/office/officeart/2005/8/layout/vList2"/>
    <dgm:cxn modelId="{AFB1FC26-DDC8-4E2D-BB84-BC3AF26E2E4B}" type="presParOf" srcId="{C730892B-A84B-4B59-AA87-305CD0A024E1}" destId="{CE3A12DA-544A-4B25-A136-9417B7802127}" srcOrd="0" destOrd="0" presId="urn:microsoft.com/office/officeart/2005/8/layout/vList2"/>
    <dgm:cxn modelId="{AE6BFC53-BD81-4FFE-99A9-53F0B5AA533F}" type="presParOf" srcId="{C730892B-A84B-4B59-AA87-305CD0A024E1}" destId="{0FE5C96B-ECD3-47AA-B3C8-18450E4A373D}" srcOrd="1" destOrd="0" presId="urn:microsoft.com/office/officeart/2005/8/layout/vList2"/>
    <dgm:cxn modelId="{872D0726-45CD-43BD-B0C9-2D4880523C3B}" type="presParOf" srcId="{C730892B-A84B-4B59-AA87-305CD0A024E1}" destId="{8CE0CB3C-4853-4F66-9E77-A6146F333038}" srcOrd="2" destOrd="0" presId="urn:microsoft.com/office/officeart/2005/8/layout/vList2"/>
    <dgm:cxn modelId="{011A0082-9058-4884-88B6-C2E0BB4B9EEF}" type="presParOf" srcId="{C730892B-A84B-4B59-AA87-305CD0A024E1}" destId="{6DE8A575-78A3-4A96-8F8C-9B67F485455E}" srcOrd="3" destOrd="0" presId="urn:microsoft.com/office/officeart/2005/8/layout/vList2"/>
    <dgm:cxn modelId="{8F5D5650-DEAA-4D83-B1D5-B755308553F0}" type="presParOf" srcId="{C730892B-A84B-4B59-AA87-305CD0A024E1}" destId="{AFFEC373-3F48-4440-B932-31ECECAD0A9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8272A6-4FC6-4243-99EC-4ED2F2CA1577}">
      <dsp:nvSpPr>
        <dsp:cNvPr id="0" name=""/>
        <dsp:cNvSpPr/>
      </dsp:nvSpPr>
      <dsp:spPr>
        <a:xfrm>
          <a:off x="3766918" y="1677779"/>
          <a:ext cx="2673297" cy="636123"/>
        </a:xfrm>
        <a:custGeom>
          <a:avLst/>
          <a:gdLst/>
          <a:ahLst/>
          <a:cxnLst/>
          <a:rect l="0" t="0" r="0" b="0"/>
          <a:pathLst>
            <a:path>
              <a:moveTo>
                <a:pt x="0" y="0"/>
              </a:moveTo>
              <a:lnTo>
                <a:pt x="0" y="433499"/>
              </a:lnTo>
              <a:lnTo>
                <a:pt x="2673297" y="433499"/>
              </a:lnTo>
              <a:lnTo>
                <a:pt x="2673297" y="6361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C431F62-9559-4460-A6C6-55DC79B46BEC}">
      <dsp:nvSpPr>
        <dsp:cNvPr id="0" name=""/>
        <dsp:cNvSpPr/>
      </dsp:nvSpPr>
      <dsp:spPr>
        <a:xfrm>
          <a:off x="3721198" y="1677779"/>
          <a:ext cx="91440" cy="636123"/>
        </a:xfrm>
        <a:custGeom>
          <a:avLst/>
          <a:gdLst/>
          <a:ahLst/>
          <a:cxnLst/>
          <a:rect l="0" t="0" r="0" b="0"/>
          <a:pathLst>
            <a:path>
              <a:moveTo>
                <a:pt x="45720" y="0"/>
              </a:moveTo>
              <a:lnTo>
                <a:pt x="45720" y="6361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6DAFD2-01C0-480D-8C59-501328452491}">
      <dsp:nvSpPr>
        <dsp:cNvPr id="0" name=""/>
        <dsp:cNvSpPr/>
      </dsp:nvSpPr>
      <dsp:spPr>
        <a:xfrm>
          <a:off x="1093621" y="1677779"/>
          <a:ext cx="2673296" cy="636123"/>
        </a:xfrm>
        <a:custGeom>
          <a:avLst/>
          <a:gdLst/>
          <a:ahLst/>
          <a:cxnLst/>
          <a:rect l="0" t="0" r="0" b="0"/>
          <a:pathLst>
            <a:path>
              <a:moveTo>
                <a:pt x="2673296" y="0"/>
              </a:moveTo>
              <a:lnTo>
                <a:pt x="2673296" y="433499"/>
              </a:lnTo>
              <a:lnTo>
                <a:pt x="0" y="433499"/>
              </a:lnTo>
              <a:lnTo>
                <a:pt x="0" y="63612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215DEF-2833-41A5-8394-304D44C60A83}">
      <dsp:nvSpPr>
        <dsp:cNvPr id="0" name=""/>
        <dsp:cNvSpPr/>
      </dsp:nvSpPr>
      <dsp:spPr>
        <a:xfrm>
          <a:off x="2673297" y="288879"/>
          <a:ext cx="2187242" cy="13888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318CC7-03AD-4729-BFEC-F38D002DF1FB}">
      <dsp:nvSpPr>
        <dsp:cNvPr id="0" name=""/>
        <dsp:cNvSpPr/>
      </dsp:nvSpPr>
      <dsp:spPr>
        <a:xfrm>
          <a:off x="2916324" y="519755"/>
          <a:ext cx="2187242" cy="13888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The UK has now left the European Union and free travel from those countries ended on 31/12/2020 and European Nationals now fall into one of the following categories </a:t>
          </a:r>
          <a:endParaRPr lang="en-US" sz="1000" kern="1200" dirty="0"/>
        </a:p>
      </dsp:txBody>
      <dsp:txXfrm>
        <a:off x="2957003" y="560434"/>
        <a:ext cx="2105884" cy="1307541"/>
      </dsp:txXfrm>
    </dsp:sp>
    <dsp:sp modelId="{4C6BC3C6-28AA-4BDA-9149-310275C9A281}">
      <dsp:nvSpPr>
        <dsp:cNvPr id="0" name=""/>
        <dsp:cNvSpPr/>
      </dsp:nvSpPr>
      <dsp:spPr>
        <a:xfrm>
          <a:off x="0" y="2313902"/>
          <a:ext cx="2187242" cy="13888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232E9F3-50EE-46B1-A8AE-55FBCECACCB4}">
      <dsp:nvSpPr>
        <dsp:cNvPr id="0" name=""/>
        <dsp:cNvSpPr/>
      </dsp:nvSpPr>
      <dsp:spPr>
        <a:xfrm>
          <a:off x="243027" y="2544777"/>
          <a:ext cx="2187242" cy="13888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Permanent Residence</a:t>
          </a:r>
        </a:p>
        <a:p>
          <a:pPr marL="0" lvl="0" indent="0" algn="ctr" defTabSz="444500">
            <a:lnSpc>
              <a:spcPct val="90000"/>
            </a:lnSpc>
            <a:spcBef>
              <a:spcPct val="0"/>
            </a:spcBef>
            <a:spcAft>
              <a:spcPct val="35000"/>
            </a:spcAft>
            <a:buNone/>
          </a:pPr>
          <a:r>
            <a:rPr lang="en-GB" sz="1000" kern="1200" dirty="0"/>
            <a:t>If a person has resided in the UK for over 5 Years, they are then granted full settled status with access to public funds including Housing support. The cut off for these applications was 30/06/2021 but extensions have been allowed in extenuating circumstances. </a:t>
          </a:r>
          <a:endParaRPr lang="en-US" sz="1000" kern="1200" dirty="0"/>
        </a:p>
      </dsp:txBody>
      <dsp:txXfrm>
        <a:off x="283706" y="2585456"/>
        <a:ext cx="2105884" cy="1307541"/>
      </dsp:txXfrm>
    </dsp:sp>
    <dsp:sp modelId="{CFF50DB3-EDAB-4EAC-BED4-C6588CC85FB2}">
      <dsp:nvSpPr>
        <dsp:cNvPr id="0" name=""/>
        <dsp:cNvSpPr/>
      </dsp:nvSpPr>
      <dsp:spPr>
        <a:xfrm>
          <a:off x="2673297" y="2313902"/>
          <a:ext cx="2187242" cy="13888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BCCAD59-A4DD-4FC0-AF94-6D47E511DEEF}">
      <dsp:nvSpPr>
        <dsp:cNvPr id="0" name=""/>
        <dsp:cNvSpPr/>
      </dsp:nvSpPr>
      <dsp:spPr>
        <a:xfrm>
          <a:off x="2916324" y="2544777"/>
          <a:ext cx="2187242" cy="13888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Pre- Settled Status</a:t>
          </a:r>
        </a:p>
        <a:p>
          <a:pPr marL="0" lvl="0" indent="0" algn="ctr" defTabSz="444500">
            <a:lnSpc>
              <a:spcPct val="90000"/>
            </a:lnSpc>
            <a:spcBef>
              <a:spcPct val="0"/>
            </a:spcBef>
            <a:spcAft>
              <a:spcPct val="35000"/>
            </a:spcAft>
            <a:buNone/>
          </a:pPr>
          <a:r>
            <a:rPr lang="en-GB" sz="1000" kern="1200" dirty="0"/>
            <a:t>If a person had lived in the UK less than 5 years when we left the EU they would be granted Pre-Settled status which would allow them to claim benefits if they were in employment. Otherwise they would be restricted.</a:t>
          </a:r>
        </a:p>
      </dsp:txBody>
      <dsp:txXfrm>
        <a:off x="2957003" y="2585456"/>
        <a:ext cx="2105884" cy="1307541"/>
      </dsp:txXfrm>
    </dsp:sp>
    <dsp:sp modelId="{6D2B730C-E41B-4C2D-8AF8-0D13E1535166}">
      <dsp:nvSpPr>
        <dsp:cNvPr id="0" name=""/>
        <dsp:cNvSpPr/>
      </dsp:nvSpPr>
      <dsp:spPr>
        <a:xfrm>
          <a:off x="5346594" y="2313902"/>
          <a:ext cx="2187242" cy="1388899"/>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031D61-E2E7-4B00-846A-3E9E260DAE5F}">
      <dsp:nvSpPr>
        <dsp:cNvPr id="0" name=""/>
        <dsp:cNvSpPr/>
      </dsp:nvSpPr>
      <dsp:spPr>
        <a:xfrm>
          <a:off x="5589621" y="2544777"/>
          <a:ext cx="2187242" cy="138889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GB" sz="1000" kern="1200" dirty="0"/>
            <a:t>All new arrivals to the UK from 01/01/2021 are required to apply for their entry clearance before travelling, whether that be via the tier-based visa system or as a dependant of someone residing in the UK already. They would then fall into one of the earlier mentioned categories. </a:t>
          </a:r>
          <a:endParaRPr lang="en-US" sz="1000" kern="1200" dirty="0"/>
        </a:p>
      </dsp:txBody>
      <dsp:txXfrm>
        <a:off x="5630300" y="2585456"/>
        <a:ext cx="2105884" cy="13075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3A12DA-544A-4B25-A136-9417B7802127}">
      <dsp:nvSpPr>
        <dsp:cNvPr id="0" name=""/>
        <dsp:cNvSpPr/>
      </dsp:nvSpPr>
      <dsp:spPr>
        <a:xfrm>
          <a:off x="0" y="72562"/>
          <a:ext cx="3836618" cy="1566337"/>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The NRPF Team is a Social Care Team that sits within adults’ Services.</a:t>
          </a:r>
          <a:endParaRPr lang="en-US" sz="1800" kern="1200" dirty="0"/>
        </a:p>
      </dsp:txBody>
      <dsp:txXfrm>
        <a:off x="76462" y="149024"/>
        <a:ext cx="3683694" cy="1413413"/>
      </dsp:txXfrm>
    </dsp:sp>
    <dsp:sp modelId="{8CE0CB3C-4853-4F66-9E77-A6146F333038}">
      <dsp:nvSpPr>
        <dsp:cNvPr id="0" name=""/>
        <dsp:cNvSpPr/>
      </dsp:nvSpPr>
      <dsp:spPr>
        <a:xfrm>
          <a:off x="0" y="1690740"/>
          <a:ext cx="3836618" cy="1566337"/>
        </a:xfrm>
        <a:prstGeom prst="roundRect">
          <a:avLst/>
        </a:prstGeom>
        <a:solidFill>
          <a:schemeClr val="accent5">
            <a:hueOff val="-4966938"/>
            <a:satOff val="19906"/>
            <a:lumOff val="4314"/>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The Team structure is 1 Service Development Lead, 1 Manager, 1 Deputy Team Manager, 4 Social Workers, 1 Social Work Apprentice, 2 Business </a:t>
          </a:r>
          <a:r>
            <a:rPr lang="en-GB" sz="1800" kern="1200"/>
            <a:t>Support officers.</a:t>
          </a:r>
          <a:endParaRPr lang="en-US" sz="1800" kern="1200" dirty="0"/>
        </a:p>
      </dsp:txBody>
      <dsp:txXfrm>
        <a:off x="76462" y="1767202"/>
        <a:ext cx="3683694" cy="1413413"/>
      </dsp:txXfrm>
    </dsp:sp>
    <dsp:sp modelId="{AFFEC373-3F48-4440-B932-31ECECAD0A9D}">
      <dsp:nvSpPr>
        <dsp:cNvPr id="0" name=""/>
        <dsp:cNvSpPr/>
      </dsp:nvSpPr>
      <dsp:spPr>
        <a:xfrm>
          <a:off x="0" y="3308917"/>
          <a:ext cx="3836618" cy="1566337"/>
        </a:xfrm>
        <a:prstGeom prst="roundRect">
          <a:avLst/>
        </a:prstGeom>
        <a:solidFill>
          <a:schemeClr val="accent5">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sz="1800" kern="1200" dirty="0"/>
            <a:t>The social workers are from mixed backgrounds including adult services, children services, mental health services, law and ex-offenders services.</a:t>
          </a:r>
          <a:endParaRPr lang="en-US" sz="1800" kern="1200" dirty="0"/>
        </a:p>
      </dsp:txBody>
      <dsp:txXfrm>
        <a:off x="76462" y="3385379"/>
        <a:ext cx="3683694" cy="141341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84DA149-C8A2-4A3F-BA8F-77F095EA1C0D}" type="datetimeFigureOut">
              <a:rPr lang="en-GB" smtClean="0"/>
              <a:t>04/12/2023</a:t>
            </a:fld>
            <a:endParaRPr lang="en-GB"/>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59C62FD2-CAEC-425B-9A4A-21F3CF87880E}" type="slidenum">
              <a:rPr lang="en-GB" smtClean="0"/>
              <a:t>‹#›</a:t>
            </a:fld>
            <a:endParaRPr lang="en-GB"/>
          </a:p>
        </p:txBody>
      </p:sp>
    </p:spTree>
    <p:extLst>
      <p:ext uri="{BB962C8B-B14F-4D97-AF65-F5344CB8AC3E}">
        <p14:creationId xmlns:p14="http://schemas.microsoft.com/office/powerpoint/2010/main" val="124044421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01A94B1-6D92-4B18-A123-1CD87319546E}" type="datetimeFigureOut">
              <a:rPr lang="en-GB" smtClean="0"/>
              <a:t>04/12/2023</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C3E6B8C-92BF-4882-81D8-1B1F6BAE11CE}" type="slidenum">
              <a:rPr lang="en-GB" smtClean="0"/>
              <a:t>‹#›</a:t>
            </a:fld>
            <a:endParaRPr lang="en-GB"/>
          </a:p>
        </p:txBody>
      </p:sp>
    </p:spTree>
    <p:extLst>
      <p:ext uri="{BB962C8B-B14F-4D97-AF65-F5344CB8AC3E}">
        <p14:creationId xmlns:p14="http://schemas.microsoft.com/office/powerpoint/2010/main" val="1755734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C3E6B8C-92BF-4882-81D8-1B1F6BAE11CE}" type="slidenum">
              <a:rPr lang="en-GB" smtClean="0"/>
              <a:t>8</a:t>
            </a:fld>
            <a:endParaRPr lang="en-GB"/>
          </a:p>
        </p:txBody>
      </p:sp>
    </p:spTree>
    <p:extLst>
      <p:ext uri="{BB962C8B-B14F-4D97-AF65-F5344CB8AC3E}">
        <p14:creationId xmlns:p14="http://schemas.microsoft.com/office/powerpoint/2010/main" val="4052508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005785CD-53D9-4A39-B27F-B8C4EA3AAA67}"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6636848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05785CD-53D9-4A39-B27F-B8C4EA3AAA67}"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6693058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05785CD-53D9-4A39-B27F-B8C4EA3AAA67}"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4158695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005785CD-53D9-4A39-B27F-B8C4EA3AAA67}"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28954246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05785CD-53D9-4A39-B27F-B8C4EA3AAA67}" type="datetimeFigureOut">
              <a:rPr lang="en-GB" smtClean="0"/>
              <a:t>04/12/2023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2153019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005785CD-53D9-4A39-B27F-B8C4EA3AAA67}" type="datetimeFigureOut">
              <a:rPr lang="en-GB" smtClean="0"/>
              <a:t>04/12/2023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336904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005785CD-53D9-4A39-B27F-B8C4EA3AAA67}" type="datetimeFigureOut">
              <a:rPr lang="en-GB" smtClean="0"/>
              <a:t>04/12/2023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35687769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005785CD-53D9-4A39-B27F-B8C4EA3AAA67}" type="datetimeFigureOut">
              <a:rPr lang="en-GB" smtClean="0"/>
              <a:t>04/12/2023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1142494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5785CD-53D9-4A39-B27F-B8C4EA3AAA67}" type="datetimeFigureOut">
              <a:rPr lang="en-GB" smtClean="0"/>
              <a:t>04/12/2023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658388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5785CD-53D9-4A39-B27F-B8C4EA3AAA67}" type="datetimeFigureOut">
              <a:rPr lang="en-GB" smtClean="0"/>
              <a:t>04/12/2023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3845478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05785CD-53D9-4A39-B27F-B8C4EA3AAA67}" type="datetimeFigureOut">
              <a:rPr lang="en-GB" smtClean="0"/>
              <a:t>04/12/2023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1AA8D1-CC28-456B-AA81-078384EE0121}" type="slidenum">
              <a:rPr lang="en-GB" smtClean="0"/>
              <a:t>‹#›</a:t>
            </a:fld>
            <a:endParaRPr lang="en-GB"/>
          </a:p>
        </p:txBody>
      </p:sp>
    </p:spTree>
    <p:extLst>
      <p:ext uri="{BB962C8B-B14F-4D97-AF65-F5344CB8AC3E}">
        <p14:creationId xmlns:p14="http://schemas.microsoft.com/office/powerpoint/2010/main" val="2593623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5785CD-53D9-4A39-B27F-B8C4EA3AAA67}" type="datetimeFigureOut">
              <a:rPr lang="en-GB" smtClean="0"/>
              <a:t>04/12/2023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1AA8D1-CC28-456B-AA81-078384EE0121}" type="slidenum">
              <a:rPr lang="en-GB" smtClean="0"/>
              <a:t>‹#›</a:t>
            </a:fld>
            <a:endParaRPr lang="en-GB"/>
          </a:p>
        </p:txBody>
      </p:sp>
    </p:spTree>
    <p:extLst>
      <p:ext uri="{BB962C8B-B14F-4D97-AF65-F5344CB8AC3E}">
        <p14:creationId xmlns:p14="http://schemas.microsoft.com/office/powerpoint/2010/main" val="489135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mailto:aops.contact.officers@royalgreenwich.gov.uk" TargetMode="External"/><Relationship Id="rId2" Type="http://schemas.openxmlformats.org/officeDocument/2006/relationships/hyperlink" Target="mailto:nilrecourse@royalgreenwich.gov.uk" TargetMode="Externa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hyperlink" Target="http://www.pclc.org.uk/" TargetMode="External"/><Relationship Id="rId2" Type="http://schemas.openxmlformats.org/officeDocument/2006/relationships/hyperlink" Target="mailto:info@pclc.org.uk" TargetMode="External"/><Relationship Id="rId1" Type="http://schemas.openxmlformats.org/officeDocument/2006/relationships/slideLayout" Target="../slideLayouts/slideLayout7.xml"/><Relationship Id="rId5" Type="http://schemas.openxmlformats.org/officeDocument/2006/relationships/hyperlink" Target="https://www.lrmn.org.uk/" TargetMode="External"/><Relationship Id="rId4" Type="http://schemas.openxmlformats.org/officeDocument/2006/relationships/hyperlink" Target="mailto:info@lrmn.org.uk"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hyperlink" Target="https://www.nrpfnetwork.org.uk/"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5.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9.xml.rels><?xml version="1.0" encoding="UTF-8" standalone="yes"?>
<Relationships xmlns="http://schemas.openxmlformats.org/package/2006/relationships"><Relationship Id="rId2" Type="http://schemas.openxmlformats.org/officeDocument/2006/relationships/hyperlink" Target="https://www.nhs.uk/NHSEngland/AboutNHSservices/doctors/Pages/NHSGPs.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p:cNvSpPr>
            <a:spLocks noGrp="1"/>
          </p:cNvSpPr>
          <p:nvPr>
            <p:ph type="ctrTitle"/>
          </p:nvPr>
        </p:nvSpPr>
        <p:spPr>
          <a:xfrm>
            <a:off x="2910322" y="583345"/>
            <a:ext cx="5370268" cy="4164820"/>
          </a:xfrm>
        </p:spPr>
        <p:txBody>
          <a:bodyPr anchor="t">
            <a:normAutofit/>
          </a:bodyPr>
          <a:lstStyle/>
          <a:p>
            <a:pPr algn="r"/>
            <a:r>
              <a:rPr lang="en-GB" sz="7000">
                <a:solidFill>
                  <a:srgbClr val="FFFFFF"/>
                </a:solidFill>
              </a:rPr>
              <a:t>NRPF Presentation 2023</a:t>
            </a: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605769" y="583345"/>
            <a:ext cx="10427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874854" y="812640"/>
            <a:ext cx="68353"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594114" y="1037066"/>
            <a:ext cx="95785"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42085"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27318" y="5636680"/>
            <a:ext cx="113652"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33881" y="6096759"/>
            <a:ext cx="81469"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15716" y="6238029"/>
            <a:ext cx="7181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154066721"/>
      </p:ext>
    </p:extLst>
  </p:cSld>
  <p:clrMapOvr>
    <a:masterClrMapping/>
  </p:clrMapOvr>
  <p:transition spd="slow">
    <p:push dir="u"/>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F3856E9-4239-4EE7-A372-FDCF4882FD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CC9CDCF-90F8-42B0-BD0A-794C52688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30095"/>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3" name="Group 12">
            <a:extLst>
              <a:ext uri="{FF2B5EF4-FFF2-40B4-BE49-F238E27FC236}">
                <a16:creationId xmlns:a16="http://schemas.microsoft.com/office/drawing/2014/main" id="{C07D05FE-3FB8-4314-A050-9AB40814D71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28" y="-11219"/>
            <a:ext cx="4235231" cy="6483075"/>
            <a:chOff x="-19221" y="0"/>
            <a:chExt cx="5646974" cy="6483075"/>
          </a:xfrm>
        </p:grpSpPr>
        <p:sp>
          <p:nvSpPr>
            <p:cNvPr id="14" name="Freeform: Shape 13">
              <a:extLst>
                <a:ext uri="{FF2B5EF4-FFF2-40B4-BE49-F238E27FC236}">
                  <a16:creationId xmlns:a16="http://schemas.microsoft.com/office/drawing/2014/main" id="{BDDC6C42-DDD5-4105-85F2-9C052563AE5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DFB95E12-4EF0-42F7-BCF9-AD31B4C8EBF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2338F8B2-67A9-4086-9341-7705CAB6F1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16">
              <a:extLst>
                <a:ext uri="{FF2B5EF4-FFF2-40B4-BE49-F238E27FC236}">
                  <a16:creationId xmlns:a16="http://schemas.microsoft.com/office/drawing/2014/main" id="{E653AAAF-CCEF-494B-9366-16BB3815A6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34B356D9-49C3-412F-8E03-AC9AE837169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F866228F-4140-4620-8224-F8ED79AFD4A2}"/>
              </a:ext>
            </a:extLst>
          </p:cNvPr>
          <p:cNvSpPr>
            <a:spLocks noGrp="1"/>
          </p:cNvSpPr>
          <p:nvPr>
            <p:ph type="title"/>
          </p:nvPr>
        </p:nvSpPr>
        <p:spPr>
          <a:xfrm>
            <a:off x="603504" y="2023236"/>
            <a:ext cx="2744832" cy="2820908"/>
          </a:xfrm>
        </p:spPr>
        <p:txBody>
          <a:bodyPr>
            <a:normAutofit/>
          </a:bodyPr>
          <a:lstStyle/>
          <a:p>
            <a:r>
              <a:rPr lang="en-GB" sz="3500">
                <a:solidFill>
                  <a:schemeClr val="tx2"/>
                </a:solidFill>
              </a:rPr>
              <a:t>Nil Recourse To Public Funds Team</a:t>
            </a:r>
          </a:p>
        </p:txBody>
      </p:sp>
      <p:graphicFrame>
        <p:nvGraphicFramePr>
          <p:cNvPr id="5" name="Content Placeholder 2">
            <a:extLst>
              <a:ext uri="{FF2B5EF4-FFF2-40B4-BE49-F238E27FC236}">
                <a16:creationId xmlns:a16="http://schemas.microsoft.com/office/drawing/2014/main" id="{32E42D6A-D191-30C9-9985-EE02A7B8156C}"/>
              </a:ext>
            </a:extLst>
          </p:cNvPr>
          <p:cNvGraphicFramePr>
            <a:graphicFrameLocks noGrp="1"/>
          </p:cNvGraphicFramePr>
          <p:nvPr>
            <p:ph idx="1"/>
            <p:extLst>
              <p:ext uri="{D42A27DB-BD31-4B8C-83A1-F6EECF244321}">
                <p14:modId xmlns:p14="http://schemas.microsoft.com/office/powerpoint/2010/main" val="3754448270"/>
              </p:ext>
            </p:extLst>
          </p:nvPr>
        </p:nvGraphicFramePr>
        <p:xfrm>
          <a:off x="4568428" y="955653"/>
          <a:ext cx="3836618" cy="494781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41978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25642" y="741074"/>
            <a:ext cx="687472" cy="51560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12651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3" name="Freeform: Shape 12">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826041" y="-81546"/>
            <a:ext cx="1827638" cy="1032742"/>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Rectangle 14">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909679" y="502817"/>
            <a:ext cx="645368" cy="484026"/>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ectangle 1"/>
          <p:cNvSpPr/>
          <p:nvPr/>
        </p:nvSpPr>
        <p:spPr>
          <a:xfrm>
            <a:off x="2555776" y="1578434"/>
            <a:ext cx="5676587" cy="4516361"/>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700" b="1" u="sng" dirty="0"/>
              <a:t>What does NRPF mean for social services? </a:t>
            </a:r>
          </a:p>
          <a:p>
            <a:pPr indent="-228600">
              <a:lnSpc>
                <a:spcPct val="90000"/>
              </a:lnSpc>
              <a:spcAft>
                <a:spcPts val="600"/>
              </a:spcAft>
              <a:buFont typeface="Arial" panose="020B0604020202020204" pitchFamily="34" charset="0"/>
              <a:buChar char="•"/>
            </a:pPr>
            <a:r>
              <a:rPr lang="en-US" sz="1700" dirty="0"/>
              <a:t>Care Act 2014- The NRPF Team have a duty to assess people who have care needs and also have no access to public funds. Included in this is Mental Health, Learning Disability, Physical Disability and older adults.</a:t>
            </a:r>
          </a:p>
          <a:p>
            <a:pPr indent="-228600">
              <a:lnSpc>
                <a:spcPct val="90000"/>
              </a:lnSpc>
              <a:spcAft>
                <a:spcPts val="600"/>
              </a:spcAft>
              <a:buFont typeface="Arial" panose="020B0604020202020204" pitchFamily="34" charset="0"/>
              <a:buChar char="•"/>
            </a:pPr>
            <a:r>
              <a:rPr lang="en-US" sz="1700" dirty="0"/>
              <a:t>The Children Act 1989- The NRPF Team has a duty to assess when parents are unable to provide essential needs for their children due to their restricted immigration status. Cases of domestic violence fall within this category.</a:t>
            </a:r>
          </a:p>
          <a:p>
            <a:pPr indent="-228600">
              <a:lnSpc>
                <a:spcPct val="90000"/>
              </a:lnSpc>
              <a:spcAft>
                <a:spcPts val="600"/>
              </a:spcAft>
              <a:buFont typeface="Arial" panose="020B0604020202020204" pitchFamily="34" charset="0"/>
              <a:buChar char="•"/>
            </a:pPr>
            <a:r>
              <a:rPr lang="en-US" sz="1700" dirty="0"/>
              <a:t>The Localism Act 2011- The local authority has the powers to provide services when the other criteria are not met. For example, an elderly person with no care needs but homelessness would adversely affect them. </a:t>
            </a:r>
          </a:p>
        </p:txBody>
      </p:sp>
      <p:sp>
        <p:nvSpPr>
          <p:cNvPr id="17" name="Isosceles Triangle 16">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6567" y="6115501"/>
            <a:ext cx="1120885"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Isosceles Triangle 18">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5472" y="6453143"/>
            <a:ext cx="611178"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543013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482600" y="1782981"/>
            <a:ext cx="8178799" cy="4393982"/>
          </a:xfrm>
          <a:prstGeom prst="rect">
            <a:avLst/>
          </a:prstGeom>
        </p:spPr>
        <p:txBody>
          <a:bodyPr vert="horz" lIns="91440" tIns="45720" rIns="91440" bIns="45720" rtlCol="0">
            <a:normAutofit/>
          </a:bodyPr>
          <a:lstStyle/>
          <a:p>
            <a:pPr>
              <a:lnSpc>
                <a:spcPct val="90000"/>
              </a:lnSpc>
              <a:spcAft>
                <a:spcPts val="600"/>
              </a:spcAft>
            </a:pPr>
            <a:r>
              <a:rPr lang="en-US" sz="1700" u="sng" dirty="0"/>
              <a:t>Defining destitution</a:t>
            </a:r>
          </a:p>
          <a:p>
            <a:pPr>
              <a:lnSpc>
                <a:spcPct val="90000"/>
              </a:lnSpc>
              <a:spcAft>
                <a:spcPts val="600"/>
              </a:spcAft>
            </a:pPr>
            <a:r>
              <a:rPr lang="en-US" sz="1700" dirty="0"/>
              <a:t>Section 95 Immigration and Asylum Act 1999</a:t>
            </a:r>
          </a:p>
          <a:p>
            <a:pPr indent="-228600">
              <a:lnSpc>
                <a:spcPct val="90000"/>
              </a:lnSpc>
              <a:spcAft>
                <a:spcPts val="600"/>
              </a:spcAft>
              <a:buFont typeface="Arial" panose="020B0604020202020204" pitchFamily="34" charset="0"/>
              <a:buChar char="•"/>
            </a:pPr>
            <a:r>
              <a:rPr lang="en-US" sz="1700" dirty="0"/>
              <a:t>A person is destitute if:</a:t>
            </a:r>
          </a:p>
          <a:p>
            <a:pPr indent="-228600">
              <a:lnSpc>
                <a:spcPct val="90000"/>
              </a:lnSpc>
              <a:spcAft>
                <a:spcPts val="600"/>
              </a:spcAft>
              <a:buFont typeface="Arial" panose="020B0604020202020204" pitchFamily="34" charset="0"/>
              <a:buChar char="•"/>
            </a:pPr>
            <a:r>
              <a:rPr lang="en-US" sz="1700" dirty="0"/>
              <a:t>A)They do not have adequate accommodation or any means of obtaining it (whether or not their other essential living needs are met); or </a:t>
            </a:r>
          </a:p>
          <a:p>
            <a:pPr indent="-228600">
              <a:lnSpc>
                <a:spcPct val="90000"/>
              </a:lnSpc>
              <a:spcAft>
                <a:spcPts val="600"/>
              </a:spcAft>
              <a:buFont typeface="Arial" panose="020B0604020202020204" pitchFamily="34" charset="0"/>
              <a:buChar char="•"/>
            </a:pPr>
            <a:r>
              <a:rPr lang="en-US" sz="1700" dirty="0"/>
              <a:t>B)They have adequate accommodation or the means of obtaining it, but cannot meet their essential living needs.</a:t>
            </a:r>
          </a:p>
          <a:p>
            <a:pPr indent="-228600">
              <a:lnSpc>
                <a:spcPct val="90000"/>
              </a:lnSpc>
              <a:spcAft>
                <a:spcPts val="600"/>
              </a:spcAft>
              <a:buFont typeface="Arial" panose="020B0604020202020204" pitchFamily="34" charset="0"/>
              <a:buChar char="•"/>
            </a:pPr>
            <a:endParaRPr lang="en-US" sz="1700" dirty="0"/>
          </a:p>
          <a:p>
            <a:pPr>
              <a:lnSpc>
                <a:spcPct val="90000"/>
              </a:lnSpc>
              <a:spcAft>
                <a:spcPts val="600"/>
              </a:spcAft>
            </a:pPr>
            <a:r>
              <a:rPr lang="en-US" sz="1700" dirty="0"/>
              <a:t>There is some flexibility with disabled adults especially if their secure accommodation is unsafe to receive care or equipment relating to them receiving care.</a:t>
            </a:r>
          </a:p>
          <a:p>
            <a:pPr>
              <a:lnSpc>
                <a:spcPct val="90000"/>
              </a:lnSpc>
              <a:spcAft>
                <a:spcPts val="600"/>
              </a:spcAft>
            </a:pPr>
            <a:endParaRPr lang="en-US" sz="1700" dirty="0"/>
          </a:p>
          <a:p>
            <a:pPr>
              <a:lnSpc>
                <a:spcPct val="90000"/>
              </a:lnSpc>
              <a:spcAft>
                <a:spcPts val="600"/>
              </a:spcAft>
            </a:pPr>
            <a:r>
              <a:rPr lang="en-US" sz="1700" b="1" dirty="0"/>
              <a:t>Those who are granted limited leave to remain under the family and private life route or those from Hong Kong if they meet the above criteria can apply to the Home Office to have their conditions changed to allow them access to public funds. </a:t>
            </a:r>
          </a:p>
        </p:txBody>
      </p:sp>
      <p:sp>
        <p:nvSpPr>
          <p:cNvPr id="9" name="Rectangle 8">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08801" y="2200695"/>
            <a:ext cx="645368" cy="4840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sosceles Triangle 10">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00197" y="1502156"/>
            <a:ext cx="2532832" cy="954774"/>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sosceles Triangle 12">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28518" y="5230015"/>
            <a:ext cx="2017580" cy="760545"/>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4">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60240" y="5789405"/>
            <a:ext cx="485578" cy="36418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2920821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Rectangle 8">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reeform: Shape 10">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41023" y="-934769"/>
            <a:ext cx="2424873" cy="2708393"/>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12">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3756" y="-134088"/>
            <a:ext cx="1635955" cy="1226966"/>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4">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713565" y="311926"/>
            <a:ext cx="4059393" cy="1911083"/>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Rectangle 16">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548980" y="1613994"/>
            <a:ext cx="1185708" cy="889281"/>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8">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27781" y="5494508"/>
            <a:ext cx="2444907" cy="1774587"/>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Rectangle 20">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211282" y="5555951"/>
            <a:ext cx="928467" cy="69635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3" name="Freeform: Shape 22">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877311" y="1407983"/>
            <a:ext cx="5389379" cy="4042034"/>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76283" y="882212"/>
            <a:ext cx="6791435" cy="5093576"/>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4" name="Subtitle 3">
            <a:extLst>
              <a:ext uri="{FF2B5EF4-FFF2-40B4-BE49-F238E27FC236}">
                <a16:creationId xmlns:a16="http://schemas.microsoft.com/office/drawing/2014/main" id="{D7FF19CC-DD36-416A-A360-3497D53092AE}"/>
              </a:ext>
            </a:extLst>
          </p:cNvPr>
          <p:cNvSpPr>
            <a:spLocks noGrp="1"/>
          </p:cNvSpPr>
          <p:nvPr>
            <p:ph type="subTitle" idx="1"/>
          </p:nvPr>
        </p:nvSpPr>
        <p:spPr>
          <a:xfrm>
            <a:off x="2123728" y="2114063"/>
            <a:ext cx="5284486" cy="3157715"/>
          </a:xfrm>
          <a:noFill/>
        </p:spPr>
        <p:txBody>
          <a:bodyPr>
            <a:normAutofit/>
          </a:bodyPr>
          <a:lstStyle/>
          <a:p>
            <a:pPr marL="285750" indent="-285750" algn="l">
              <a:buFont typeface="Arial" panose="020B0604020202020204" pitchFamily="34" charset="0"/>
              <a:buChar char="•"/>
            </a:pPr>
            <a:r>
              <a:rPr lang="en-GB" sz="1700" dirty="0">
                <a:solidFill>
                  <a:srgbClr val="080808"/>
                </a:solidFill>
              </a:rPr>
              <a:t>Accommodation (temporary accommodation similar to mainstream services but funded by social care)</a:t>
            </a:r>
          </a:p>
          <a:p>
            <a:pPr marL="285750" indent="-285750" algn="l">
              <a:buFont typeface="Arial" panose="020B0604020202020204" pitchFamily="34" charset="0"/>
              <a:buChar char="•"/>
            </a:pPr>
            <a:r>
              <a:rPr lang="en-GB" sz="1700" dirty="0">
                <a:solidFill>
                  <a:srgbClr val="080808"/>
                </a:solidFill>
              </a:rPr>
              <a:t>Subsistence via prepaid cards</a:t>
            </a:r>
          </a:p>
          <a:p>
            <a:pPr marL="285750" indent="-285750" algn="l">
              <a:buFont typeface="Arial" panose="020B0604020202020204" pitchFamily="34" charset="0"/>
              <a:buChar char="•"/>
            </a:pPr>
            <a:r>
              <a:rPr lang="en-GB" sz="1700" dirty="0">
                <a:solidFill>
                  <a:srgbClr val="080808"/>
                </a:solidFill>
              </a:rPr>
              <a:t>Care and support plan (only traditional care packages, NRPF service users are restricted from Direct Payments)</a:t>
            </a:r>
          </a:p>
          <a:p>
            <a:pPr marL="285750" indent="-285750" algn="l">
              <a:buFont typeface="Arial" panose="020B0604020202020204" pitchFamily="34" charset="0"/>
              <a:buChar char="•"/>
            </a:pPr>
            <a:r>
              <a:rPr lang="en-GB" sz="1700" dirty="0">
                <a:solidFill>
                  <a:srgbClr val="080808"/>
                </a:solidFill>
              </a:rPr>
              <a:t>Advocacy </a:t>
            </a:r>
          </a:p>
          <a:p>
            <a:pPr marL="285750" indent="-285750" algn="l">
              <a:buFont typeface="Arial" panose="020B0604020202020204" pitchFamily="34" charset="0"/>
              <a:buChar char="•"/>
            </a:pPr>
            <a:r>
              <a:rPr lang="en-GB" sz="1700" dirty="0">
                <a:solidFill>
                  <a:srgbClr val="080808"/>
                </a:solidFill>
              </a:rPr>
              <a:t>Signposting</a:t>
            </a:r>
          </a:p>
          <a:p>
            <a:pPr marL="285750" indent="-285750" algn="l">
              <a:buFont typeface="Arial" panose="020B0604020202020204" pitchFamily="34" charset="0"/>
              <a:buChar char="•"/>
            </a:pPr>
            <a:endParaRPr lang="en-GB" sz="1700" dirty="0">
              <a:solidFill>
                <a:srgbClr val="080808"/>
              </a:solidFill>
            </a:endParaRPr>
          </a:p>
        </p:txBody>
      </p:sp>
      <p:sp>
        <p:nvSpPr>
          <p:cNvPr id="3" name="Title 2">
            <a:extLst>
              <a:ext uri="{FF2B5EF4-FFF2-40B4-BE49-F238E27FC236}">
                <a16:creationId xmlns:a16="http://schemas.microsoft.com/office/drawing/2014/main" id="{65CE7DF5-94BF-4D31-AAFD-9266FB3064AC}"/>
              </a:ext>
            </a:extLst>
          </p:cNvPr>
          <p:cNvSpPr>
            <a:spLocks noGrp="1"/>
          </p:cNvSpPr>
          <p:nvPr>
            <p:ph type="ctrTitle"/>
          </p:nvPr>
        </p:nvSpPr>
        <p:spPr>
          <a:xfrm>
            <a:off x="1979713" y="787593"/>
            <a:ext cx="5327034" cy="1326470"/>
          </a:xfrm>
          <a:noFill/>
        </p:spPr>
        <p:txBody>
          <a:bodyPr anchor="ctr">
            <a:normAutofit/>
          </a:bodyPr>
          <a:lstStyle/>
          <a:p>
            <a:r>
              <a:rPr lang="en-GB" sz="3100" dirty="0">
                <a:solidFill>
                  <a:srgbClr val="080808"/>
                </a:solidFill>
              </a:rPr>
              <a:t>Providing Support</a:t>
            </a:r>
          </a:p>
        </p:txBody>
      </p:sp>
      <p:sp>
        <p:nvSpPr>
          <p:cNvPr id="27" name="Freeform: Shape 26">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943393" y="5778692"/>
            <a:ext cx="2231794" cy="1926608"/>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9" name="Rectangle 28">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170046" y="5363543"/>
            <a:ext cx="959985" cy="719989"/>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26354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rrow: Chevron 1">
            <a:extLst>
              <a:ext uri="{FF2B5EF4-FFF2-40B4-BE49-F238E27FC236}">
                <a16:creationId xmlns:a16="http://schemas.microsoft.com/office/drawing/2014/main" id="{6BC10E0D-3F69-4A04-B1A0-6A1FFCFBF656}"/>
              </a:ext>
            </a:extLst>
          </p:cNvPr>
          <p:cNvSpPr/>
          <p:nvPr/>
        </p:nvSpPr>
        <p:spPr>
          <a:xfrm rot="5400000">
            <a:off x="1387318" y="2081292"/>
            <a:ext cx="1195141" cy="94435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3" name="Arrow: Chevron 2">
            <a:extLst>
              <a:ext uri="{FF2B5EF4-FFF2-40B4-BE49-F238E27FC236}">
                <a16:creationId xmlns:a16="http://schemas.microsoft.com/office/drawing/2014/main" id="{21AF5103-3997-4630-AEEA-075BEC2AF635}"/>
              </a:ext>
            </a:extLst>
          </p:cNvPr>
          <p:cNvSpPr/>
          <p:nvPr/>
        </p:nvSpPr>
        <p:spPr>
          <a:xfrm rot="5400000">
            <a:off x="1377064" y="3305013"/>
            <a:ext cx="1195141" cy="94435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4" name="Arrow: Chevron 3">
            <a:extLst>
              <a:ext uri="{FF2B5EF4-FFF2-40B4-BE49-F238E27FC236}">
                <a16:creationId xmlns:a16="http://schemas.microsoft.com/office/drawing/2014/main" id="{3055A7EF-464F-4B71-BD0F-6E2288E5F867}"/>
              </a:ext>
            </a:extLst>
          </p:cNvPr>
          <p:cNvSpPr/>
          <p:nvPr/>
        </p:nvSpPr>
        <p:spPr>
          <a:xfrm rot="5400000">
            <a:off x="1395350" y="4706519"/>
            <a:ext cx="1195141" cy="944359"/>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6" name="Text Placeholder 5">
            <a:extLst>
              <a:ext uri="{FF2B5EF4-FFF2-40B4-BE49-F238E27FC236}">
                <a16:creationId xmlns:a16="http://schemas.microsoft.com/office/drawing/2014/main" id="{79CB4411-AA51-4A69-8183-1A4C06DC5542}"/>
              </a:ext>
            </a:extLst>
          </p:cNvPr>
          <p:cNvSpPr>
            <a:spLocks noGrp="1"/>
          </p:cNvSpPr>
          <p:nvPr>
            <p:ph type="body" idx="1"/>
          </p:nvPr>
        </p:nvSpPr>
        <p:spPr>
          <a:xfrm>
            <a:off x="1331640" y="620689"/>
            <a:ext cx="7163073" cy="504056"/>
          </a:xfrm>
        </p:spPr>
        <p:txBody>
          <a:bodyPr>
            <a:normAutofit fontScale="92500"/>
          </a:bodyPr>
          <a:lstStyle/>
          <a:p>
            <a:r>
              <a:rPr lang="en-GB" b="1" dirty="0"/>
              <a:t>Human Rights Considerations when declining or withdrawing support</a:t>
            </a:r>
          </a:p>
        </p:txBody>
      </p:sp>
      <p:grpSp>
        <p:nvGrpSpPr>
          <p:cNvPr id="7" name="Group 6">
            <a:extLst>
              <a:ext uri="{FF2B5EF4-FFF2-40B4-BE49-F238E27FC236}">
                <a16:creationId xmlns:a16="http://schemas.microsoft.com/office/drawing/2014/main" id="{72C1611A-709C-4E90-ADE9-855F6DADDFA1}"/>
              </a:ext>
            </a:extLst>
          </p:cNvPr>
          <p:cNvGrpSpPr/>
          <p:nvPr/>
        </p:nvGrpSpPr>
        <p:grpSpPr>
          <a:xfrm>
            <a:off x="3131842" y="1955901"/>
            <a:ext cx="4935998" cy="1078457"/>
            <a:chOff x="0" y="72562"/>
            <a:chExt cx="3850612" cy="1566337"/>
          </a:xfrm>
        </p:grpSpPr>
        <p:sp>
          <p:nvSpPr>
            <p:cNvPr id="8" name="Rectangle: Rounded Corners 7">
              <a:extLst>
                <a:ext uri="{FF2B5EF4-FFF2-40B4-BE49-F238E27FC236}">
                  <a16:creationId xmlns:a16="http://schemas.microsoft.com/office/drawing/2014/main" id="{1B6E3847-DC8B-47A4-BD87-174FE1E71629}"/>
                </a:ext>
              </a:extLst>
            </p:cNvPr>
            <p:cNvSpPr/>
            <p:nvPr/>
          </p:nvSpPr>
          <p:spPr>
            <a:xfrm>
              <a:off x="0" y="72562"/>
              <a:ext cx="3836618" cy="1566337"/>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a:p>
          </p:txBody>
        </p:sp>
        <p:sp>
          <p:nvSpPr>
            <p:cNvPr id="9" name="Rectangle: Rounded Corners 4">
              <a:extLst>
                <a:ext uri="{FF2B5EF4-FFF2-40B4-BE49-F238E27FC236}">
                  <a16:creationId xmlns:a16="http://schemas.microsoft.com/office/drawing/2014/main" id="{D9C51F90-2F7B-4F4A-8206-F877C985717D}"/>
                </a:ext>
              </a:extLst>
            </p:cNvPr>
            <p:cNvSpPr txBox="1"/>
            <p:nvPr/>
          </p:nvSpPr>
          <p:spPr>
            <a:xfrm>
              <a:off x="166918" y="72562"/>
              <a:ext cx="3683694" cy="14134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GB" dirty="0"/>
                <a:t>Is return practical and reasonable (are there any barriers to them leaving, </a:t>
              </a:r>
              <a:r>
                <a:rPr lang="en-GB" dirty="0" err="1"/>
                <a:t>eg</a:t>
              </a:r>
              <a:r>
                <a:rPr lang="en-GB" dirty="0"/>
                <a:t>, travel documents or care needs)</a:t>
              </a:r>
              <a:endParaRPr lang="en-US" sz="1800" kern="1200" dirty="0"/>
            </a:p>
          </p:txBody>
        </p:sp>
      </p:grpSp>
      <p:grpSp>
        <p:nvGrpSpPr>
          <p:cNvPr id="13" name="Group 12">
            <a:extLst>
              <a:ext uri="{FF2B5EF4-FFF2-40B4-BE49-F238E27FC236}">
                <a16:creationId xmlns:a16="http://schemas.microsoft.com/office/drawing/2014/main" id="{327E87EF-5939-433E-BEE2-5AC47A7973F3}"/>
              </a:ext>
            </a:extLst>
          </p:cNvPr>
          <p:cNvGrpSpPr/>
          <p:nvPr/>
        </p:nvGrpSpPr>
        <p:grpSpPr>
          <a:xfrm>
            <a:off x="3131842" y="3179622"/>
            <a:ext cx="4964412" cy="1114602"/>
            <a:chOff x="0" y="20065"/>
            <a:chExt cx="3872778" cy="1618834"/>
          </a:xfrm>
        </p:grpSpPr>
        <p:sp>
          <p:nvSpPr>
            <p:cNvPr id="14" name="Rectangle: Rounded Corners 13">
              <a:extLst>
                <a:ext uri="{FF2B5EF4-FFF2-40B4-BE49-F238E27FC236}">
                  <a16:creationId xmlns:a16="http://schemas.microsoft.com/office/drawing/2014/main" id="{A71FAAAD-77E3-4B8E-A240-9DA8DF1F1A10}"/>
                </a:ext>
              </a:extLst>
            </p:cNvPr>
            <p:cNvSpPr/>
            <p:nvPr/>
          </p:nvSpPr>
          <p:spPr>
            <a:xfrm>
              <a:off x="0" y="72562"/>
              <a:ext cx="3836618" cy="1566337"/>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a:p>
          </p:txBody>
        </p:sp>
        <p:sp>
          <p:nvSpPr>
            <p:cNvPr id="15" name="Rectangle: Rounded Corners 4">
              <a:extLst>
                <a:ext uri="{FF2B5EF4-FFF2-40B4-BE49-F238E27FC236}">
                  <a16:creationId xmlns:a16="http://schemas.microsoft.com/office/drawing/2014/main" id="{6DD432BE-62B6-4201-B9F4-838DF0F0E044}"/>
                </a:ext>
              </a:extLst>
            </p:cNvPr>
            <p:cNvSpPr txBox="1"/>
            <p:nvPr/>
          </p:nvSpPr>
          <p:spPr>
            <a:xfrm>
              <a:off x="189084" y="20065"/>
              <a:ext cx="3683694" cy="14659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Where return is possible is there a breach of Human Rights? </a:t>
              </a:r>
            </a:p>
          </p:txBody>
        </p:sp>
      </p:grpSp>
      <p:grpSp>
        <p:nvGrpSpPr>
          <p:cNvPr id="16" name="Group 15">
            <a:extLst>
              <a:ext uri="{FF2B5EF4-FFF2-40B4-BE49-F238E27FC236}">
                <a16:creationId xmlns:a16="http://schemas.microsoft.com/office/drawing/2014/main" id="{7156A756-A6D5-45F0-B49D-290DDD0EEF5B}"/>
              </a:ext>
            </a:extLst>
          </p:cNvPr>
          <p:cNvGrpSpPr/>
          <p:nvPr/>
        </p:nvGrpSpPr>
        <p:grpSpPr>
          <a:xfrm>
            <a:off x="3160256" y="4491544"/>
            <a:ext cx="4935998" cy="1078457"/>
            <a:chOff x="0" y="72562"/>
            <a:chExt cx="3850612" cy="1566337"/>
          </a:xfrm>
        </p:grpSpPr>
        <p:sp>
          <p:nvSpPr>
            <p:cNvPr id="17" name="Rectangle: Rounded Corners 16">
              <a:extLst>
                <a:ext uri="{FF2B5EF4-FFF2-40B4-BE49-F238E27FC236}">
                  <a16:creationId xmlns:a16="http://schemas.microsoft.com/office/drawing/2014/main" id="{FC6F419F-DA00-48E5-A174-5A12337831C5}"/>
                </a:ext>
              </a:extLst>
            </p:cNvPr>
            <p:cNvSpPr/>
            <p:nvPr/>
          </p:nvSpPr>
          <p:spPr>
            <a:xfrm>
              <a:off x="0" y="72562"/>
              <a:ext cx="3836618" cy="1566337"/>
            </a:xfrm>
            <a:prstGeom prst="roundRect">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txBody>
            <a:bodyPr/>
            <a:lstStyle/>
            <a:p>
              <a:endParaRPr lang="en-GB"/>
            </a:p>
          </p:txBody>
        </p:sp>
        <p:sp>
          <p:nvSpPr>
            <p:cNvPr id="18" name="Rectangle: Rounded Corners 4">
              <a:extLst>
                <a:ext uri="{FF2B5EF4-FFF2-40B4-BE49-F238E27FC236}">
                  <a16:creationId xmlns:a16="http://schemas.microsoft.com/office/drawing/2014/main" id="{34FB6CE1-D058-4EF3-8516-099FB6CF4855}"/>
                </a:ext>
              </a:extLst>
            </p:cNvPr>
            <p:cNvSpPr txBox="1"/>
            <p:nvPr/>
          </p:nvSpPr>
          <p:spPr>
            <a:xfrm>
              <a:off x="166918" y="72562"/>
              <a:ext cx="3683694" cy="1413413"/>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US" sz="1800" kern="1200" dirty="0"/>
                <a:t>Can the Home Office offer a voluntary returns package? </a:t>
              </a:r>
            </a:p>
          </p:txBody>
        </p:sp>
      </p:grpSp>
    </p:spTree>
    <p:extLst>
      <p:ext uri="{BB962C8B-B14F-4D97-AF65-F5344CB8AC3E}">
        <p14:creationId xmlns:p14="http://schemas.microsoft.com/office/powerpoint/2010/main" val="1817810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6314D791-4D8A-4854-B8FC-6959656D09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15076E76-3EB3-4269-8135-07CAB20E59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sp>
        <p:nvSpPr>
          <p:cNvPr id="2" name="TextBox 1"/>
          <p:cNvSpPr txBox="1"/>
          <p:nvPr/>
        </p:nvSpPr>
        <p:spPr>
          <a:xfrm>
            <a:off x="1331640" y="980728"/>
            <a:ext cx="6336704" cy="2304256"/>
          </a:xfrm>
          <a:prstGeom prst="rect">
            <a:avLst/>
          </a:prstGeom>
        </p:spPr>
        <p:txBody>
          <a:bodyPr vert="horz" lIns="91440" tIns="45720" rIns="91440" bIns="45720" rtlCol="0" anchor="b">
            <a:normAutofit/>
          </a:bodyPr>
          <a:lstStyle/>
          <a:p>
            <a:pPr algn="ctr">
              <a:lnSpc>
                <a:spcPct val="90000"/>
              </a:lnSpc>
              <a:spcBef>
                <a:spcPct val="0"/>
              </a:spcBef>
              <a:spcAft>
                <a:spcPts val="600"/>
              </a:spcAft>
            </a:pPr>
            <a:r>
              <a:rPr lang="en-US" sz="4500" kern="1200" dirty="0">
                <a:solidFill>
                  <a:schemeClr val="tx2"/>
                </a:solidFill>
                <a:latin typeface="+mj-lt"/>
                <a:ea typeface="+mj-ea"/>
                <a:cs typeface="+mj-cs"/>
              </a:rPr>
              <a:t>Referral Process</a:t>
            </a:r>
          </a:p>
          <a:p>
            <a:pPr algn="ctr">
              <a:lnSpc>
                <a:spcPct val="90000"/>
              </a:lnSpc>
              <a:spcBef>
                <a:spcPct val="0"/>
              </a:spcBef>
              <a:spcAft>
                <a:spcPts val="600"/>
              </a:spcAft>
            </a:pPr>
            <a:endParaRPr lang="en-US" sz="4500" kern="1200" dirty="0">
              <a:solidFill>
                <a:schemeClr val="tx2"/>
              </a:solidFill>
              <a:latin typeface="+mj-lt"/>
              <a:ea typeface="+mj-ea"/>
              <a:cs typeface="+mj-cs"/>
            </a:endParaRPr>
          </a:p>
          <a:p>
            <a:pPr marL="342900" indent="-342900" algn="ctr">
              <a:lnSpc>
                <a:spcPct val="90000"/>
              </a:lnSpc>
              <a:spcBef>
                <a:spcPct val="0"/>
              </a:spcBef>
              <a:spcAft>
                <a:spcPts val="600"/>
              </a:spcAft>
            </a:pPr>
            <a:endParaRPr lang="en-US" sz="4500" kern="1200" dirty="0">
              <a:solidFill>
                <a:schemeClr val="tx2"/>
              </a:solidFill>
              <a:latin typeface="+mj-lt"/>
              <a:ea typeface="+mj-ea"/>
              <a:cs typeface="+mj-cs"/>
            </a:endParaRPr>
          </a:p>
        </p:txBody>
      </p:sp>
      <p:grpSp>
        <p:nvGrpSpPr>
          <p:cNvPr id="11" name="Group 10">
            <a:extLst>
              <a:ext uri="{FF2B5EF4-FFF2-40B4-BE49-F238E27FC236}">
                <a16:creationId xmlns:a16="http://schemas.microsoft.com/office/drawing/2014/main" id="{5EB3C7E5-50E1-4F9E-AEA3-A6D2190394F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28" y="0"/>
            <a:ext cx="3872286" cy="3153018"/>
            <a:chOff x="6867015" y="-1"/>
            <a:chExt cx="5324985" cy="3251912"/>
          </a:xfrm>
          <a:solidFill>
            <a:schemeClr val="accent5">
              <a:alpha val="10000"/>
            </a:schemeClr>
          </a:solidFill>
        </p:grpSpPr>
        <p:sp>
          <p:nvSpPr>
            <p:cNvPr id="12" name="Freeform: Shape 11">
              <a:extLst>
                <a:ext uri="{FF2B5EF4-FFF2-40B4-BE49-F238E27FC236}">
                  <a16:creationId xmlns:a16="http://schemas.microsoft.com/office/drawing/2014/main" id="{80233B5C-C5A9-48C0-8C07-21E6F6B36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867015" y="-1"/>
              <a:ext cx="5324985" cy="3251912"/>
            </a:xfrm>
            <a:custGeom>
              <a:avLst/>
              <a:gdLst>
                <a:gd name="connsiteX0" fmla="*/ 0 w 5324985"/>
                <a:gd name="connsiteY0" fmla="*/ 0 h 3251912"/>
                <a:gd name="connsiteX1" fmla="*/ 36826 w 5324985"/>
                <a:gd name="connsiteY1" fmla="*/ 0 h 3251912"/>
                <a:gd name="connsiteX2" fmla="*/ 45003 w 5324985"/>
                <a:gd name="connsiteY2" fmla="*/ 152909 h 3251912"/>
                <a:gd name="connsiteX3" fmla="*/ 68956 w 5324985"/>
                <a:gd name="connsiteY3" fmla="*/ 308600 h 3251912"/>
                <a:gd name="connsiteX4" fmla="*/ 167774 w 5324985"/>
                <a:gd name="connsiteY4" fmla="*/ 607968 h 3251912"/>
                <a:gd name="connsiteX5" fmla="*/ 201857 w 5324985"/>
                <a:gd name="connsiteY5" fmla="*/ 679539 h 3251912"/>
                <a:gd name="connsiteX6" fmla="*/ 239741 w 5324985"/>
                <a:gd name="connsiteY6" fmla="*/ 749488 h 3251912"/>
                <a:gd name="connsiteX7" fmla="*/ 323724 w 5324985"/>
                <a:gd name="connsiteY7" fmla="*/ 885101 h 3251912"/>
                <a:gd name="connsiteX8" fmla="*/ 416412 w 5324985"/>
                <a:gd name="connsiteY8" fmla="*/ 1016081 h 3251912"/>
                <a:gd name="connsiteX9" fmla="*/ 515719 w 5324985"/>
                <a:gd name="connsiteY9" fmla="*/ 1143356 h 3251912"/>
                <a:gd name="connsiteX10" fmla="*/ 722427 w 5324985"/>
                <a:gd name="connsiteY10" fmla="*/ 1395127 h 3251912"/>
                <a:gd name="connsiteX11" fmla="*/ 825780 w 5324985"/>
                <a:gd name="connsiteY11" fmla="*/ 1522749 h 3251912"/>
                <a:gd name="connsiteX12" fmla="*/ 926314 w 5324985"/>
                <a:gd name="connsiteY12" fmla="*/ 1651992 h 3251912"/>
                <a:gd name="connsiteX13" fmla="*/ 1026848 w 5324985"/>
                <a:gd name="connsiteY13" fmla="*/ 1776836 h 3251912"/>
                <a:gd name="connsiteX14" fmla="*/ 1131918 w 5324985"/>
                <a:gd name="connsiteY14" fmla="*/ 1897393 h 3251912"/>
                <a:gd name="connsiteX15" fmla="*/ 1354688 w 5324985"/>
                <a:gd name="connsiteY15" fmla="*/ 2124728 h 3251912"/>
                <a:gd name="connsiteX16" fmla="*/ 1855027 w 5324985"/>
                <a:gd name="connsiteY16" fmla="*/ 2504236 h 3251912"/>
                <a:gd name="connsiteX17" fmla="*/ 2131618 w 5324985"/>
                <a:gd name="connsiteY17" fmla="*/ 2646913 h 3251912"/>
                <a:gd name="connsiteX18" fmla="*/ 2423534 w 5324985"/>
                <a:gd name="connsiteY18" fmla="*/ 2754732 h 3251912"/>
                <a:gd name="connsiteX19" fmla="*/ 2727588 w 5324985"/>
                <a:gd name="connsiteY19" fmla="*/ 2829197 h 3251912"/>
                <a:gd name="connsiteX20" fmla="*/ 3041083 w 5324985"/>
                <a:gd name="connsiteY20" fmla="*/ 2870890 h 3251912"/>
                <a:gd name="connsiteX21" fmla="*/ 3360340 w 5324985"/>
                <a:gd name="connsiteY21" fmla="*/ 2883976 h 3251912"/>
                <a:gd name="connsiteX22" fmla="*/ 3439663 w 5324985"/>
                <a:gd name="connsiteY22" fmla="*/ 2883396 h 3251912"/>
                <a:gd name="connsiteX23" fmla="*/ 3478529 w 5324985"/>
                <a:gd name="connsiteY23" fmla="*/ 2882471 h 3251912"/>
                <a:gd name="connsiteX24" fmla="*/ 3517271 w 5324985"/>
                <a:gd name="connsiteY24" fmla="*/ 2880616 h 3251912"/>
                <a:gd name="connsiteX25" fmla="*/ 3671260 w 5324985"/>
                <a:gd name="connsiteY25" fmla="*/ 2867878 h 3251912"/>
                <a:gd name="connsiteX26" fmla="*/ 4265268 w 5324985"/>
                <a:gd name="connsiteY26" fmla="*/ 2716283 h 3251912"/>
                <a:gd name="connsiteX27" fmla="*/ 4546395 w 5324985"/>
                <a:gd name="connsiteY27" fmla="*/ 2584724 h 3251912"/>
                <a:gd name="connsiteX28" fmla="*/ 4817837 w 5324985"/>
                <a:gd name="connsiteY28" fmla="*/ 2424674 h 3251912"/>
                <a:gd name="connsiteX29" fmla="*/ 5081677 w 5324985"/>
                <a:gd name="connsiteY29" fmla="*/ 2243548 h 3251912"/>
                <a:gd name="connsiteX30" fmla="*/ 5211881 w 5324985"/>
                <a:gd name="connsiteY30" fmla="*/ 2147658 h 3251912"/>
                <a:gd name="connsiteX31" fmla="*/ 5324985 w 5324985"/>
                <a:gd name="connsiteY31" fmla="*/ 2062128 h 3251912"/>
                <a:gd name="connsiteX32" fmla="*/ 5324985 w 5324985"/>
                <a:gd name="connsiteY32" fmla="*/ 2514993 h 3251912"/>
                <a:gd name="connsiteX33" fmla="*/ 5314867 w 5324985"/>
                <a:gd name="connsiteY33" fmla="*/ 2522881 h 3251912"/>
                <a:gd name="connsiteX34" fmla="*/ 5038276 w 5324985"/>
                <a:gd name="connsiteY34" fmla="*/ 2722421 h 3251912"/>
                <a:gd name="connsiteX35" fmla="*/ 4741701 w 5324985"/>
                <a:gd name="connsiteY35" fmla="*/ 2904937 h 3251912"/>
                <a:gd name="connsiteX36" fmla="*/ 4420728 w 5324985"/>
                <a:gd name="connsiteY36" fmla="*/ 3058848 h 3251912"/>
                <a:gd name="connsiteX37" fmla="*/ 3717481 w 5324985"/>
                <a:gd name="connsiteY37" fmla="*/ 3237079 h 3251912"/>
                <a:gd name="connsiteX38" fmla="*/ 3535661 w 5324985"/>
                <a:gd name="connsiteY38" fmla="*/ 3249934 h 3251912"/>
                <a:gd name="connsiteX39" fmla="*/ 3490175 w 5324985"/>
                <a:gd name="connsiteY39" fmla="*/ 3251555 h 3251912"/>
                <a:gd name="connsiteX40" fmla="*/ 3444813 w 5324985"/>
                <a:gd name="connsiteY40" fmla="*/ 3251787 h 3251912"/>
                <a:gd name="connsiteX41" fmla="*/ 3355681 w 5324985"/>
                <a:gd name="connsiteY41" fmla="*/ 3250745 h 3251912"/>
                <a:gd name="connsiteX42" fmla="*/ 3179011 w 5324985"/>
                <a:gd name="connsiteY42" fmla="*/ 3243795 h 3251912"/>
                <a:gd name="connsiteX43" fmla="*/ 3002217 w 5324985"/>
                <a:gd name="connsiteY43" fmla="*/ 3227814 h 3251912"/>
                <a:gd name="connsiteX44" fmla="*/ 2650103 w 5324985"/>
                <a:gd name="connsiteY44" fmla="*/ 3170836 h 3251912"/>
                <a:gd name="connsiteX45" fmla="*/ 2305836 w 5324985"/>
                <a:gd name="connsiteY45" fmla="*/ 3072514 h 3251912"/>
                <a:gd name="connsiteX46" fmla="*/ 1978611 w 5324985"/>
                <a:gd name="connsiteY46" fmla="*/ 2929952 h 3251912"/>
                <a:gd name="connsiteX47" fmla="*/ 1678235 w 5324985"/>
                <a:gd name="connsiteY47" fmla="*/ 2744424 h 3251912"/>
                <a:gd name="connsiteX48" fmla="*/ 1175688 w 5324985"/>
                <a:gd name="connsiteY48" fmla="*/ 2277018 h 3251912"/>
                <a:gd name="connsiteX49" fmla="*/ 971310 w 5324985"/>
                <a:gd name="connsiteY49" fmla="*/ 2012044 h 3251912"/>
                <a:gd name="connsiteX50" fmla="*/ 790717 w 5324985"/>
                <a:gd name="connsiteY50" fmla="*/ 1735723 h 3251912"/>
                <a:gd name="connsiteX51" fmla="*/ 706488 w 5324985"/>
                <a:gd name="connsiteY51" fmla="*/ 1598604 h 3251912"/>
                <a:gd name="connsiteX52" fmla="*/ 618951 w 5324985"/>
                <a:gd name="connsiteY52" fmla="*/ 1463802 h 3251912"/>
                <a:gd name="connsiteX53" fmla="*/ 436273 w 5324985"/>
                <a:gd name="connsiteY53" fmla="*/ 1195355 h 3251912"/>
                <a:gd name="connsiteX54" fmla="*/ 346896 w 5324985"/>
                <a:gd name="connsiteY54" fmla="*/ 1058816 h 3251912"/>
                <a:gd name="connsiteX55" fmla="*/ 261809 w 5324985"/>
                <a:gd name="connsiteY55" fmla="*/ 919264 h 3251912"/>
                <a:gd name="connsiteX56" fmla="*/ 118487 w 5324985"/>
                <a:gd name="connsiteY56" fmla="*/ 626498 h 3251912"/>
                <a:gd name="connsiteX57" fmla="*/ 28130 w 5324985"/>
                <a:gd name="connsiteY57" fmla="*/ 315781 h 3251912"/>
                <a:gd name="connsiteX58" fmla="*/ 6751 w 5324985"/>
                <a:gd name="connsiteY58" fmla="*/ 156195 h 32519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Lst>
              <a:rect l="l" t="t" r="r" b="b"/>
              <a:pathLst>
                <a:path w="5324985" h="3251912">
                  <a:moveTo>
                    <a:pt x="0" y="0"/>
                  </a:moveTo>
                  <a:lnTo>
                    <a:pt x="36826" y="0"/>
                  </a:lnTo>
                  <a:lnTo>
                    <a:pt x="45003" y="152909"/>
                  </a:lnTo>
                  <a:cubicBezTo>
                    <a:pt x="50351" y="205154"/>
                    <a:pt x="58290" y="257123"/>
                    <a:pt x="68956" y="308600"/>
                  </a:cubicBezTo>
                  <a:cubicBezTo>
                    <a:pt x="91393" y="411324"/>
                    <a:pt x="123882" y="511847"/>
                    <a:pt x="167774" y="607968"/>
                  </a:cubicBezTo>
                  <a:cubicBezTo>
                    <a:pt x="178195" y="632173"/>
                    <a:pt x="190333" y="655798"/>
                    <a:pt x="201857" y="679539"/>
                  </a:cubicBezTo>
                  <a:cubicBezTo>
                    <a:pt x="214363" y="702933"/>
                    <a:pt x="226255" y="726557"/>
                    <a:pt x="239741" y="749488"/>
                  </a:cubicBezTo>
                  <a:cubicBezTo>
                    <a:pt x="265488" y="795812"/>
                    <a:pt x="294176" y="840746"/>
                    <a:pt x="323724" y="885101"/>
                  </a:cubicBezTo>
                  <a:cubicBezTo>
                    <a:pt x="353149" y="929572"/>
                    <a:pt x="384657" y="972885"/>
                    <a:pt x="416412" y="1016081"/>
                  </a:cubicBezTo>
                  <a:cubicBezTo>
                    <a:pt x="448655" y="1058931"/>
                    <a:pt x="482127" y="1101202"/>
                    <a:pt x="515719" y="1143356"/>
                  </a:cubicBezTo>
                  <a:cubicBezTo>
                    <a:pt x="583027" y="1227782"/>
                    <a:pt x="653402" y="1310470"/>
                    <a:pt x="722427" y="1395127"/>
                  </a:cubicBezTo>
                  <a:cubicBezTo>
                    <a:pt x="757123" y="1437282"/>
                    <a:pt x="791697" y="1479783"/>
                    <a:pt x="825780" y="1522749"/>
                  </a:cubicBezTo>
                  <a:cubicBezTo>
                    <a:pt x="859742" y="1565367"/>
                    <a:pt x="893457" y="1610649"/>
                    <a:pt x="926314" y="1651992"/>
                  </a:cubicBezTo>
                  <a:cubicBezTo>
                    <a:pt x="958927" y="1694379"/>
                    <a:pt x="993132" y="1735492"/>
                    <a:pt x="1026848" y="1776836"/>
                  </a:cubicBezTo>
                  <a:cubicBezTo>
                    <a:pt x="1061545" y="1817485"/>
                    <a:pt x="1095996" y="1858133"/>
                    <a:pt x="1131918" y="1897393"/>
                  </a:cubicBezTo>
                  <a:cubicBezTo>
                    <a:pt x="1203273" y="1976376"/>
                    <a:pt x="1277447" y="2052463"/>
                    <a:pt x="1354688" y="2124728"/>
                  </a:cubicBezTo>
                  <a:cubicBezTo>
                    <a:pt x="1509411" y="2268911"/>
                    <a:pt x="1676396" y="2397575"/>
                    <a:pt x="1855027" y="2504236"/>
                  </a:cubicBezTo>
                  <a:cubicBezTo>
                    <a:pt x="1944528" y="2557277"/>
                    <a:pt x="2036357" y="2605917"/>
                    <a:pt x="2131618" y="2646913"/>
                  </a:cubicBezTo>
                  <a:cubicBezTo>
                    <a:pt x="2226267" y="2689068"/>
                    <a:pt x="2323981" y="2724622"/>
                    <a:pt x="2423534" y="2754732"/>
                  </a:cubicBezTo>
                  <a:cubicBezTo>
                    <a:pt x="2523087" y="2784958"/>
                    <a:pt x="2624602" y="2809394"/>
                    <a:pt x="2727588" y="2829197"/>
                  </a:cubicBezTo>
                  <a:cubicBezTo>
                    <a:pt x="2830698" y="2848653"/>
                    <a:pt x="2935522" y="2861971"/>
                    <a:pt x="3041083" y="2870890"/>
                  </a:cubicBezTo>
                  <a:cubicBezTo>
                    <a:pt x="3146644" y="2879922"/>
                    <a:pt x="3253307" y="2883860"/>
                    <a:pt x="3360340" y="2883976"/>
                  </a:cubicBezTo>
                  <a:cubicBezTo>
                    <a:pt x="3387067" y="2883976"/>
                    <a:pt x="3414162" y="2884439"/>
                    <a:pt x="3439663" y="2883396"/>
                  </a:cubicBezTo>
                  <a:lnTo>
                    <a:pt x="3478529" y="2882471"/>
                  </a:lnTo>
                  <a:lnTo>
                    <a:pt x="3517271" y="2880616"/>
                  </a:lnTo>
                  <a:cubicBezTo>
                    <a:pt x="3568887" y="2878417"/>
                    <a:pt x="3620257" y="2873552"/>
                    <a:pt x="3671260" y="2867878"/>
                  </a:cubicBezTo>
                  <a:cubicBezTo>
                    <a:pt x="3875515" y="2844253"/>
                    <a:pt x="4074253" y="2792486"/>
                    <a:pt x="4265268" y="2716283"/>
                  </a:cubicBezTo>
                  <a:cubicBezTo>
                    <a:pt x="4361020" y="2678529"/>
                    <a:pt x="4454444" y="2633710"/>
                    <a:pt x="4546395" y="2584724"/>
                  </a:cubicBezTo>
                  <a:cubicBezTo>
                    <a:pt x="4638470" y="2535967"/>
                    <a:pt x="4728827" y="2481885"/>
                    <a:pt x="4817837" y="2424674"/>
                  </a:cubicBezTo>
                  <a:cubicBezTo>
                    <a:pt x="4906846" y="2367348"/>
                    <a:pt x="4994385" y="2306317"/>
                    <a:pt x="5081677" y="2243548"/>
                  </a:cubicBezTo>
                  <a:cubicBezTo>
                    <a:pt x="5125201" y="2212164"/>
                    <a:pt x="5168603" y="2179969"/>
                    <a:pt x="5211881" y="2147658"/>
                  </a:cubicBezTo>
                  <a:lnTo>
                    <a:pt x="5324985" y="2062128"/>
                  </a:lnTo>
                  <a:lnTo>
                    <a:pt x="5324985" y="2514993"/>
                  </a:lnTo>
                  <a:lnTo>
                    <a:pt x="5314867" y="2522881"/>
                  </a:lnTo>
                  <a:cubicBezTo>
                    <a:pt x="5225490" y="2591325"/>
                    <a:pt x="5133783" y="2658379"/>
                    <a:pt x="5038276" y="2722421"/>
                  </a:cubicBezTo>
                  <a:cubicBezTo>
                    <a:pt x="4942892" y="2786348"/>
                    <a:pt x="4844810" y="2848422"/>
                    <a:pt x="4741701" y="2904937"/>
                  </a:cubicBezTo>
                  <a:cubicBezTo>
                    <a:pt x="4638592" y="2961337"/>
                    <a:pt x="4531929" y="3013683"/>
                    <a:pt x="4420728" y="3058848"/>
                  </a:cubicBezTo>
                  <a:cubicBezTo>
                    <a:pt x="4199063" y="3150338"/>
                    <a:pt x="3959621" y="3211485"/>
                    <a:pt x="3717481" y="3237079"/>
                  </a:cubicBezTo>
                  <a:cubicBezTo>
                    <a:pt x="3656914" y="3243101"/>
                    <a:pt x="3596227" y="3247966"/>
                    <a:pt x="3535661" y="3249934"/>
                  </a:cubicBezTo>
                  <a:lnTo>
                    <a:pt x="3490175" y="3251555"/>
                  </a:lnTo>
                  <a:lnTo>
                    <a:pt x="3444813" y="3251787"/>
                  </a:lnTo>
                  <a:cubicBezTo>
                    <a:pt x="3414162" y="3252250"/>
                    <a:pt x="3385105" y="3251324"/>
                    <a:pt x="3355681" y="3250745"/>
                  </a:cubicBezTo>
                  <a:cubicBezTo>
                    <a:pt x="3296954" y="3250050"/>
                    <a:pt x="3237860" y="3246692"/>
                    <a:pt x="3179011" y="3243795"/>
                  </a:cubicBezTo>
                  <a:cubicBezTo>
                    <a:pt x="3120039" y="3239164"/>
                    <a:pt x="3061067" y="3234878"/>
                    <a:pt x="3002217" y="3227814"/>
                  </a:cubicBezTo>
                  <a:cubicBezTo>
                    <a:pt x="2884397" y="3214496"/>
                    <a:pt x="2766699" y="3196314"/>
                    <a:pt x="2650103" y="3170836"/>
                  </a:cubicBezTo>
                  <a:cubicBezTo>
                    <a:pt x="2533510" y="3145358"/>
                    <a:pt x="2418263" y="3112583"/>
                    <a:pt x="2305836" y="3072514"/>
                  </a:cubicBezTo>
                  <a:cubicBezTo>
                    <a:pt x="2193410" y="3032328"/>
                    <a:pt x="2083926" y="2984383"/>
                    <a:pt x="1978611" y="2929952"/>
                  </a:cubicBezTo>
                  <a:cubicBezTo>
                    <a:pt x="1873663" y="2874711"/>
                    <a:pt x="1772884" y="2812985"/>
                    <a:pt x="1678235" y="2744424"/>
                  </a:cubicBezTo>
                  <a:cubicBezTo>
                    <a:pt x="1488201" y="2608001"/>
                    <a:pt x="1321708" y="2448068"/>
                    <a:pt x="1175688" y="2277018"/>
                  </a:cubicBezTo>
                  <a:cubicBezTo>
                    <a:pt x="1102985" y="2191086"/>
                    <a:pt x="1035309" y="2102377"/>
                    <a:pt x="971310" y="2012044"/>
                  </a:cubicBezTo>
                  <a:cubicBezTo>
                    <a:pt x="907188" y="1921714"/>
                    <a:pt x="847358" y="1829413"/>
                    <a:pt x="790717" y="1735723"/>
                  </a:cubicBezTo>
                  <a:cubicBezTo>
                    <a:pt x="761782" y="1688357"/>
                    <a:pt x="735300" y="1644002"/>
                    <a:pt x="706488" y="1598604"/>
                  </a:cubicBezTo>
                  <a:cubicBezTo>
                    <a:pt x="677922" y="1553555"/>
                    <a:pt x="648866" y="1508505"/>
                    <a:pt x="618951" y="1463802"/>
                  </a:cubicBezTo>
                  <a:lnTo>
                    <a:pt x="436273" y="1195355"/>
                  </a:lnTo>
                  <a:cubicBezTo>
                    <a:pt x="405990" y="1150189"/>
                    <a:pt x="376075" y="1104792"/>
                    <a:pt x="346896" y="1058816"/>
                  </a:cubicBezTo>
                  <a:cubicBezTo>
                    <a:pt x="317716" y="1012838"/>
                    <a:pt x="288782" y="966747"/>
                    <a:pt x="261809" y="919264"/>
                  </a:cubicBezTo>
                  <a:cubicBezTo>
                    <a:pt x="207742" y="824764"/>
                    <a:pt x="158088" y="727485"/>
                    <a:pt x="118487" y="626498"/>
                  </a:cubicBezTo>
                  <a:cubicBezTo>
                    <a:pt x="78151" y="525859"/>
                    <a:pt x="48237" y="421515"/>
                    <a:pt x="28130" y="315781"/>
                  </a:cubicBezTo>
                  <a:cubicBezTo>
                    <a:pt x="18506" y="262914"/>
                    <a:pt x="11425" y="209642"/>
                    <a:pt x="6751" y="15619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10F3AF96-AAC1-41E3-9F66-0A6277845D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16467" y="-1"/>
              <a:ext cx="5275533" cy="2980757"/>
            </a:xfrm>
            <a:custGeom>
              <a:avLst/>
              <a:gdLst>
                <a:gd name="connsiteX0" fmla="*/ 0 w 5275533"/>
                <a:gd name="connsiteY0" fmla="*/ 0 h 2980757"/>
                <a:gd name="connsiteX1" fmla="*/ 201166 w 5275533"/>
                <a:gd name="connsiteY1" fmla="*/ 0 h 2980757"/>
                <a:gd name="connsiteX2" fmla="*/ 206734 w 5275533"/>
                <a:gd name="connsiteY2" fmla="*/ 89286 h 2980757"/>
                <a:gd name="connsiteX3" fmla="*/ 232051 w 5275533"/>
                <a:gd name="connsiteY3" fmla="*/ 226897 h 2980757"/>
                <a:gd name="connsiteX4" fmla="*/ 332707 w 5275533"/>
                <a:gd name="connsiteY4" fmla="*/ 487120 h 2980757"/>
                <a:gd name="connsiteX5" fmla="*/ 402959 w 5275533"/>
                <a:gd name="connsiteY5" fmla="*/ 609647 h 2980757"/>
                <a:gd name="connsiteX6" fmla="*/ 483631 w 5275533"/>
                <a:gd name="connsiteY6" fmla="*/ 728236 h 2980757"/>
                <a:gd name="connsiteX7" fmla="*/ 669986 w 5275533"/>
                <a:gd name="connsiteY7" fmla="*/ 957424 h 2980757"/>
                <a:gd name="connsiteX8" fmla="*/ 871667 w 5275533"/>
                <a:gd name="connsiteY8" fmla="*/ 1188348 h 2980757"/>
                <a:gd name="connsiteX9" fmla="*/ 971956 w 5275533"/>
                <a:gd name="connsiteY9" fmla="*/ 1308905 h 2980757"/>
                <a:gd name="connsiteX10" fmla="*/ 1020139 w 5275533"/>
                <a:gd name="connsiteY10" fmla="*/ 1368084 h 2980757"/>
                <a:gd name="connsiteX11" fmla="*/ 1067340 w 5275533"/>
                <a:gd name="connsiteY11" fmla="*/ 1424715 h 2980757"/>
                <a:gd name="connsiteX12" fmla="*/ 1472909 w 5275533"/>
                <a:gd name="connsiteY12" fmla="*/ 1843252 h 2980757"/>
                <a:gd name="connsiteX13" fmla="*/ 1688567 w 5275533"/>
                <a:gd name="connsiteY13" fmla="*/ 2031559 h 2980757"/>
                <a:gd name="connsiteX14" fmla="*/ 1914401 w 5275533"/>
                <a:gd name="connsiteY14" fmla="*/ 2205156 h 2980757"/>
                <a:gd name="connsiteX15" fmla="*/ 2418909 w 5275533"/>
                <a:gd name="connsiteY15" fmla="*/ 2479741 h 2980757"/>
                <a:gd name="connsiteX16" fmla="*/ 2701141 w 5275533"/>
                <a:gd name="connsiteY16" fmla="*/ 2557333 h 2980757"/>
                <a:gd name="connsiteX17" fmla="*/ 2773475 w 5275533"/>
                <a:gd name="connsiteY17" fmla="*/ 2570999 h 2980757"/>
                <a:gd name="connsiteX18" fmla="*/ 2846424 w 5275533"/>
                <a:gd name="connsiteY18" fmla="*/ 2582465 h 2980757"/>
                <a:gd name="connsiteX19" fmla="*/ 2993669 w 5275533"/>
                <a:gd name="connsiteY19" fmla="*/ 2598909 h 2980757"/>
                <a:gd name="connsiteX20" fmla="*/ 3067721 w 5275533"/>
                <a:gd name="connsiteY20" fmla="*/ 2604237 h 2980757"/>
                <a:gd name="connsiteX21" fmla="*/ 3142019 w 5275533"/>
                <a:gd name="connsiteY21" fmla="*/ 2607943 h 2980757"/>
                <a:gd name="connsiteX22" fmla="*/ 3216561 w 5275533"/>
                <a:gd name="connsiteY22" fmla="*/ 2609564 h 2980757"/>
                <a:gd name="connsiteX23" fmla="*/ 3291225 w 5275533"/>
                <a:gd name="connsiteY23" fmla="*/ 2609217 h 2980757"/>
                <a:gd name="connsiteX24" fmla="*/ 3328619 w 5275533"/>
                <a:gd name="connsiteY24" fmla="*/ 2608869 h 2980757"/>
                <a:gd name="connsiteX25" fmla="*/ 3364665 w 5275533"/>
                <a:gd name="connsiteY25" fmla="*/ 2607363 h 2980757"/>
                <a:gd name="connsiteX26" fmla="*/ 3400587 w 5275533"/>
                <a:gd name="connsiteY26" fmla="*/ 2605627 h 2980757"/>
                <a:gd name="connsiteX27" fmla="*/ 3436387 w 5275533"/>
                <a:gd name="connsiteY27" fmla="*/ 2602847 h 2980757"/>
                <a:gd name="connsiteX28" fmla="*/ 3578361 w 5275533"/>
                <a:gd name="connsiteY28" fmla="*/ 2586286 h 2980757"/>
                <a:gd name="connsiteX29" fmla="*/ 4119159 w 5275533"/>
                <a:gd name="connsiteY29" fmla="*/ 2418594 h 2980757"/>
                <a:gd name="connsiteX30" fmla="*/ 4618765 w 5275533"/>
                <a:gd name="connsiteY30" fmla="*/ 2124668 h 2980757"/>
                <a:gd name="connsiteX31" fmla="*/ 4739895 w 5275533"/>
                <a:gd name="connsiteY31" fmla="*/ 2038275 h 2980757"/>
                <a:gd name="connsiteX32" fmla="*/ 4861027 w 5275533"/>
                <a:gd name="connsiteY32" fmla="*/ 1948986 h 2980757"/>
                <a:gd name="connsiteX33" fmla="*/ 5106354 w 5275533"/>
                <a:gd name="connsiteY33" fmla="*/ 1763690 h 2980757"/>
                <a:gd name="connsiteX34" fmla="*/ 5275533 w 5275533"/>
                <a:gd name="connsiteY34" fmla="*/ 1641017 h 2980757"/>
                <a:gd name="connsiteX35" fmla="*/ 5275533 w 5275533"/>
                <a:gd name="connsiteY35" fmla="*/ 2257481 h 2980757"/>
                <a:gd name="connsiteX36" fmla="*/ 5168881 w 5275533"/>
                <a:gd name="connsiteY36" fmla="*/ 2332084 h 2980757"/>
                <a:gd name="connsiteX37" fmla="*/ 5036225 w 5275533"/>
                <a:gd name="connsiteY37" fmla="*/ 2421489 h 2980757"/>
                <a:gd name="connsiteX38" fmla="*/ 4899401 w 5275533"/>
                <a:gd name="connsiteY38" fmla="*/ 2508347 h 2980757"/>
                <a:gd name="connsiteX39" fmla="*/ 4612145 w 5275533"/>
                <a:gd name="connsiteY39" fmla="*/ 2671407 h 2980757"/>
                <a:gd name="connsiteX40" fmla="*/ 4303187 w 5275533"/>
                <a:gd name="connsiteY40" fmla="*/ 2810030 h 2980757"/>
                <a:gd name="connsiteX41" fmla="*/ 3630835 w 5275533"/>
                <a:gd name="connsiteY41" fmla="*/ 2969500 h 2980757"/>
                <a:gd name="connsiteX42" fmla="*/ 3457719 w 5275533"/>
                <a:gd name="connsiteY42" fmla="*/ 2979808 h 2980757"/>
                <a:gd name="connsiteX43" fmla="*/ 3414441 w 5275533"/>
                <a:gd name="connsiteY43" fmla="*/ 2980733 h 2980757"/>
                <a:gd name="connsiteX44" fmla="*/ 3371285 w 5275533"/>
                <a:gd name="connsiteY44" fmla="*/ 2980502 h 2980757"/>
                <a:gd name="connsiteX45" fmla="*/ 3328252 w 5275533"/>
                <a:gd name="connsiteY45" fmla="*/ 2980039 h 2980757"/>
                <a:gd name="connsiteX46" fmla="*/ 3286445 w 5275533"/>
                <a:gd name="connsiteY46" fmla="*/ 2978534 h 2980757"/>
                <a:gd name="connsiteX47" fmla="*/ 2952475 w 5275533"/>
                <a:gd name="connsiteY47" fmla="*/ 2953402 h 2980757"/>
                <a:gd name="connsiteX48" fmla="*/ 2620591 w 5275533"/>
                <a:gd name="connsiteY48" fmla="*/ 2898046 h 2980757"/>
                <a:gd name="connsiteX49" fmla="*/ 2294591 w 5275533"/>
                <a:gd name="connsiteY49" fmla="*/ 2811305 h 2980757"/>
                <a:gd name="connsiteX50" fmla="*/ 1670544 w 5275533"/>
                <a:gd name="connsiteY50" fmla="*/ 2550501 h 2980757"/>
                <a:gd name="connsiteX51" fmla="*/ 1144703 w 5275533"/>
                <a:gd name="connsiteY51" fmla="*/ 2144472 h 2980757"/>
                <a:gd name="connsiteX52" fmla="*/ 931497 w 5275533"/>
                <a:gd name="connsiteY52" fmla="*/ 1900114 h 2980757"/>
                <a:gd name="connsiteX53" fmla="*/ 745265 w 5275533"/>
                <a:gd name="connsiteY53" fmla="*/ 1641395 h 2980757"/>
                <a:gd name="connsiteX54" fmla="*/ 701741 w 5275533"/>
                <a:gd name="connsiteY54" fmla="*/ 1575500 h 2980757"/>
                <a:gd name="connsiteX55" fmla="*/ 660178 w 5275533"/>
                <a:gd name="connsiteY55" fmla="*/ 1511573 h 2980757"/>
                <a:gd name="connsiteX56" fmla="*/ 578158 w 5275533"/>
                <a:gd name="connsiteY56" fmla="*/ 1387656 h 2980757"/>
                <a:gd name="connsiteX57" fmla="*/ 408230 w 5275533"/>
                <a:gd name="connsiteY57" fmla="*/ 1134497 h 2980757"/>
                <a:gd name="connsiteX58" fmla="*/ 242349 w 5275533"/>
                <a:gd name="connsiteY58" fmla="*/ 866860 h 2980757"/>
                <a:gd name="connsiteX59" fmla="*/ 167562 w 5275533"/>
                <a:gd name="connsiteY59" fmla="*/ 724994 h 2980757"/>
                <a:gd name="connsiteX60" fmla="*/ 104054 w 5275533"/>
                <a:gd name="connsiteY60" fmla="*/ 576525 h 2980757"/>
                <a:gd name="connsiteX61" fmla="*/ 55381 w 5275533"/>
                <a:gd name="connsiteY61" fmla="*/ 422499 h 2980757"/>
                <a:gd name="connsiteX62" fmla="*/ 37236 w 5275533"/>
                <a:gd name="connsiteY62" fmla="*/ 343980 h 2980757"/>
                <a:gd name="connsiteX63" fmla="*/ 29267 w 5275533"/>
                <a:gd name="connsiteY63" fmla="*/ 304604 h 2980757"/>
                <a:gd name="connsiteX64" fmla="*/ 22646 w 5275533"/>
                <a:gd name="connsiteY64" fmla="*/ 265113 h 2980757"/>
                <a:gd name="connsiteX65" fmla="*/ 3903 w 5275533"/>
                <a:gd name="connsiteY65" fmla="*/ 106787 h 29807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Lst>
              <a:rect l="l" t="t" r="r" b="b"/>
              <a:pathLst>
                <a:path w="5275533" h="2980757">
                  <a:moveTo>
                    <a:pt x="0" y="0"/>
                  </a:moveTo>
                  <a:lnTo>
                    <a:pt x="201166" y="0"/>
                  </a:lnTo>
                  <a:lnTo>
                    <a:pt x="206734" y="89286"/>
                  </a:lnTo>
                  <a:cubicBezTo>
                    <a:pt x="212220" y="135755"/>
                    <a:pt x="220465" y="181731"/>
                    <a:pt x="232051" y="226897"/>
                  </a:cubicBezTo>
                  <a:cubicBezTo>
                    <a:pt x="254855" y="317344"/>
                    <a:pt x="290287" y="403854"/>
                    <a:pt x="332707" y="487120"/>
                  </a:cubicBezTo>
                  <a:cubicBezTo>
                    <a:pt x="354163" y="528696"/>
                    <a:pt x="377948" y="569461"/>
                    <a:pt x="402959" y="609647"/>
                  </a:cubicBezTo>
                  <a:cubicBezTo>
                    <a:pt x="428337" y="649717"/>
                    <a:pt x="455433" y="689209"/>
                    <a:pt x="483631" y="728236"/>
                  </a:cubicBezTo>
                  <a:cubicBezTo>
                    <a:pt x="540764" y="806061"/>
                    <a:pt x="604271" y="881569"/>
                    <a:pt x="669986" y="957424"/>
                  </a:cubicBezTo>
                  <a:cubicBezTo>
                    <a:pt x="735701" y="1033395"/>
                    <a:pt x="804359" y="1109366"/>
                    <a:pt x="871667" y="1188348"/>
                  </a:cubicBezTo>
                  <a:cubicBezTo>
                    <a:pt x="905383" y="1227723"/>
                    <a:pt x="938731" y="1268025"/>
                    <a:pt x="971956" y="1308905"/>
                  </a:cubicBezTo>
                  <a:lnTo>
                    <a:pt x="1020139" y="1368084"/>
                  </a:lnTo>
                  <a:cubicBezTo>
                    <a:pt x="1035954" y="1386962"/>
                    <a:pt x="1051035" y="1406302"/>
                    <a:pt x="1067340" y="1424715"/>
                  </a:cubicBezTo>
                  <a:cubicBezTo>
                    <a:pt x="1194602" y="1574573"/>
                    <a:pt x="1332652" y="1712503"/>
                    <a:pt x="1472909" y="1843252"/>
                  </a:cubicBezTo>
                  <a:cubicBezTo>
                    <a:pt x="1543406" y="1908337"/>
                    <a:pt x="1615128" y="1971221"/>
                    <a:pt x="1688567" y="2031559"/>
                  </a:cubicBezTo>
                  <a:cubicBezTo>
                    <a:pt x="1762006" y="2091895"/>
                    <a:pt x="1836793" y="2150263"/>
                    <a:pt x="1914401" y="2205156"/>
                  </a:cubicBezTo>
                  <a:cubicBezTo>
                    <a:pt x="2069003" y="2315176"/>
                    <a:pt x="2235742" y="2413498"/>
                    <a:pt x="2418909" y="2479741"/>
                  </a:cubicBezTo>
                  <a:cubicBezTo>
                    <a:pt x="2510249" y="2512863"/>
                    <a:pt x="2604898" y="2538225"/>
                    <a:pt x="2701141" y="2557333"/>
                  </a:cubicBezTo>
                  <a:cubicBezTo>
                    <a:pt x="2725293" y="2561850"/>
                    <a:pt x="2749201" y="2567062"/>
                    <a:pt x="2773475" y="2570999"/>
                  </a:cubicBezTo>
                  <a:lnTo>
                    <a:pt x="2846424" y="2582465"/>
                  </a:lnTo>
                  <a:cubicBezTo>
                    <a:pt x="2895343" y="2588602"/>
                    <a:pt x="2944261" y="2595088"/>
                    <a:pt x="2993669" y="2598909"/>
                  </a:cubicBezTo>
                  <a:cubicBezTo>
                    <a:pt x="3018313" y="2601110"/>
                    <a:pt x="3042956" y="2603195"/>
                    <a:pt x="3067721" y="2604237"/>
                  </a:cubicBezTo>
                  <a:cubicBezTo>
                    <a:pt x="3092487" y="2605394"/>
                    <a:pt x="3117130" y="2607247"/>
                    <a:pt x="3142019" y="2607943"/>
                  </a:cubicBezTo>
                  <a:lnTo>
                    <a:pt x="3216561" y="2609564"/>
                  </a:lnTo>
                  <a:cubicBezTo>
                    <a:pt x="3241326" y="2610142"/>
                    <a:pt x="3266337" y="2609333"/>
                    <a:pt x="3291225" y="2609217"/>
                  </a:cubicBezTo>
                  <a:lnTo>
                    <a:pt x="3328619" y="2608869"/>
                  </a:lnTo>
                  <a:cubicBezTo>
                    <a:pt x="3340757" y="2608522"/>
                    <a:pt x="3352649" y="2607827"/>
                    <a:pt x="3364665" y="2607363"/>
                  </a:cubicBezTo>
                  <a:cubicBezTo>
                    <a:pt x="3376679" y="2606784"/>
                    <a:pt x="3388695" y="2606438"/>
                    <a:pt x="3400587" y="2605627"/>
                  </a:cubicBezTo>
                  <a:lnTo>
                    <a:pt x="3436387" y="2602847"/>
                  </a:lnTo>
                  <a:cubicBezTo>
                    <a:pt x="3484079" y="2599257"/>
                    <a:pt x="3531404" y="2593235"/>
                    <a:pt x="3578361" y="2586286"/>
                  </a:cubicBezTo>
                  <a:cubicBezTo>
                    <a:pt x="3766310" y="2556871"/>
                    <a:pt x="3947025" y="2499314"/>
                    <a:pt x="4119159" y="2418594"/>
                  </a:cubicBezTo>
                  <a:cubicBezTo>
                    <a:pt x="4291907" y="2338801"/>
                    <a:pt x="4456317" y="2236657"/>
                    <a:pt x="4618765" y="2124668"/>
                  </a:cubicBezTo>
                  <a:cubicBezTo>
                    <a:pt x="4659346" y="2096759"/>
                    <a:pt x="4699682" y="2067575"/>
                    <a:pt x="4739895" y="2038275"/>
                  </a:cubicBezTo>
                  <a:cubicBezTo>
                    <a:pt x="4780355" y="2008976"/>
                    <a:pt x="4820691" y="1979212"/>
                    <a:pt x="4861027" y="1948986"/>
                  </a:cubicBezTo>
                  <a:lnTo>
                    <a:pt x="5106354" y="1763690"/>
                  </a:lnTo>
                  <a:lnTo>
                    <a:pt x="5275533" y="1641017"/>
                  </a:lnTo>
                  <a:lnTo>
                    <a:pt x="5275533" y="2257481"/>
                  </a:lnTo>
                  <a:lnTo>
                    <a:pt x="5168881" y="2332084"/>
                  </a:lnTo>
                  <a:cubicBezTo>
                    <a:pt x="5125235" y="2362079"/>
                    <a:pt x="5081099" y="2391958"/>
                    <a:pt x="5036225" y="2421489"/>
                  </a:cubicBezTo>
                  <a:cubicBezTo>
                    <a:pt x="4991231" y="2450790"/>
                    <a:pt x="4945867" y="2479857"/>
                    <a:pt x="4899401" y="2508347"/>
                  </a:cubicBezTo>
                  <a:cubicBezTo>
                    <a:pt x="4806959" y="2565440"/>
                    <a:pt x="4711574" y="2620798"/>
                    <a:pt x="4612145" y="2671407"/>
                  </a:cubicBezTo>
                  <a:cubicBezTo>
                    <a:pt x="4512836" y="2722247"/>
                    <a:pt x="4410095" y="2769496"/>
                    <a:pt x="4303187" y="2810030"/>
                  </a:cubicBezTo>
                  <a:cubicBezTo>
                    <a:pt x="4090349" y="2892256"/>
                    <a:pt x="3861694" y="2947728"/>
                    <a:pt x="3630835" y="2969500"/>
                  </a:cubicBezTo>
                  <a:cubicBezTo>
                    <a:pt x="3573089" y="2974712"/>
                    <a:pt x="3515343" y="2978649"/>
                    <a:pt x="3457719" y="2979808"/>
                  </a:cubicBezTo>
                  <a:lnTo>
                    <a:pt x="3414441" y="2980733"/>
                  </a:lnTo>
                  <a:cubicBezTo>
                    <a:pt x="3400097" y="2980850"/>
                    <a:pt x="3385630" y="2980502"/>
                    <a:pt x="3371285" y="2980502"/>
                  </a:cubicBezTo>
                  <a:lnTo>
                    <a:pt x="3328252" y="2980039"/>
                  </a:lnTo>
                  <a:lnTo>
                    <a:pt x="3286445" y="2978534"/>
                  </a:lnTo>
                  <a:cubicBezTo>
                    <a:pt x="3175121" y="2975174"/>
                    <a:pt x="3063553" y="2966837"/>
                    <a:pt x="2952475" y="2953402"/>
                  </a:cubicBezTo>
                  <a:cubicBezTo>
                    <a:pt x="2841275" y="2940664"/>
                    <a:pt x="2730319" y="2922365"/>
                    <a:pt x="2620591" y="2898046"/>
                  </a:cubicBezTo>
                  <a:cubicBezTo>
                    <a:pt x="2510984" y="2873494"/>
                    <a:pt x="2402235" y="2844426"/>
                    <a:pt x="2294591" y="2811305"/>
                  </a:cubicBezTo>
                  <a:cubicBezTo>
                    <a:pt x="2079669" y="2744483"/>
                    <a:pt x="1867198" y="2661331"/>
                    <a:pt x="1670544" y="2550501"/>
                  </a:cubicBezTo>
                  <a:cubicBezTo>
                    <a:pt x="1473767" y="2439903"/>
                    <a:pt x="1298079" y="2299657"/>
                    <a:pt x="1144703" y="2144472"/>
                  </a:cubicBezTo>
                  <a:cubicBezTo>
                    <a:pt x="1067586" y="2066996"/>
                    <a:pt x="997458" y="1984539"/>
                    <a:pt x="931497" y="1900114"/>
                  </a:cubicBezTo>
                  <a:cubicBezTo>
                    <a:pt x="865906" y="1815342"/>
                    <a:pt x="803500" y="1729295"/>
                    <a:pt x="745265" y="1641395"/>
                  </a:cubicBezTo>
                  <a:cubicBezTo>
                    <a:pt x="730307" y="1619623"/>
                    <a:pt x="716207" y="1597503"/>
                    <a:pt x="701741" y="1575500"/>
                  </a:cubicBezTo>
                  <a:lnTo>
                    <a:pt x="660178" y="1511573"/>
                  </a:lnTo>
                  <a:cubicBezTo>
                    <a:pt x="633574" y="1470229"/>
                    <a:pt x="605989" y="1429232"/>
                    <a:pt x="578158" y="1387656"/>
                  </a:cubicBezTo>
                  <a:lnTo>
                    <a:pt x="408230" y="1134497"/>
                  </a:lnTo>
                  <a:cubicBezTo>
                    <a:pt x="351220" y="1048219"/>
                    <a:pt x="294945" y="959392"/>
                    <a:pt x="242349" y="866860"/>
                  </a:cubicBezTo>
                  <a:cubicBezTo>
                    <a:pt x="216112" y="820536"/>
                    <a:pt x="190734" y="773402"/>
                    <a:pt x="167562" y="724994"/>
                  </a:cubicBezTo>
                  <a:cubicBezTo>
                    <a:pt x="144513" y="676469"/>
                    <a:pt x="123057" y="627019"/>
                    <a:pt x="104054" y="576525"/>
                  </a:cubicBezTo>
                  <a:cubicBezTo>
                    <a:pt x="85418" y="525917"/>
                    <a:pt x="68867" y="474613"/>
                    <a:pt x="55381" y="422499"/>
                  </a:cubicBezTo>
                  <a:cubicBezTo>
                    <a:pt x="49006" y="396442"/>
                    <a:pt x="42508" y="370269"/>
                    <a:pt x="37236" y="343980"/>
                  </a:cubicBezTo>
                  <a:lnTo>
                    <a:pt x="29267" y="304604"/>
                  </a:lnTo>
                  <a:lnTo>
                    <a:pt x="22646" y="265113"/>
                  </a:lnTo>
                  <a:cubicBezTo>
                    <a:pt x="14003" y="212420"/>
                    <a:pt x="7872" y="159582"/>
                    <a:pt x="3903" y="106787"/>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Shape 13">
              <a:extLst>
                <a:ext uri="{FF2B5EF4-FFF2-40B4-BE49-F238E27FC236}">
                  <a16:creationId xmlns:a16="http://schemas.microsoft.com/office/drawing/2014/main" id="{5DF38A98-557F-4C23-935A-42806B67AA3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613805 w 5270786"/>
                <a:gd name="connsiteY1" fmla="*/ 0 h 2927775"/>
                <a:gd name="connsiteX2" fmla="*/ 618487 w 5270786"/>
                <a:gd name="connsiteY2" fmla="*/ 85404 h 2927775"/>
                <a:gd name="connsiteX3" fmla="*/ 1054084 w 5270786"/>
                <a:gd name="connsiteY3" fmla="*/ 895200 h 2927775"/>
                <a:gd name="connsiteX4" fmla="*/ 1276976 w 5270786"/>
                <a:gd name="connsiteY4" fmla="*/ 1191325 h 2927775"/>
                <a:gd name="connsiteX5" fmla="*/ 3368450 w 5270786"/>
                <a:gd name="connsiteY5" fmla="*/ 2348843 h 2927775"/>
                <a:gd name="connsiteX6" fmla="*/ 4956151 w 5270786"/>
                <a:gd name="connsiteY6" fmla="*/ 1636730 h 2927775"/>
                <a:gd name="connsiteX7" fmla="*/ 5149372 w 5270786"/>
                <a:gd name="connsiteY7" fmla="*/ 1495325 h 2927775"/>
                <a:gd name="connsiteX8" fmla="*/ 5270786 w 5270786"/>
                <a:gd name="connsiteY8" fmla="*/ 1406110 h 2927775"/>
                <a:gd name="connsiteX9" fmla="*/ 5270786 w 5270786"/>
                <a:gd name="connsiteY9" fmla="*/ 2138641 h 2927775"/>
                <a:gd name="connsiteX10" fmla="*/ 5112925 w 5270786"/>
                <a:gd name="connsiteY10" fmla="*/ 2253730 h 2927775"/>
                <a:gd name="connsiteX11" fmla="*/ 3368327 w 5270786"/>
                <a:gd name="connsiteY11" fmla="*/ 2927775 h 2927775"/>
                <a:gd name="connsiteX12" fmla="*/ 769646 w 5270786"/>
                <a:gd name="connsiteY12" fmla="*/ 1516288 h 2927775"/>
                <a:gd name="connsiteX13" fmla="*/ 3149 w 5270786"/>
                <a:gd name="connsiteY13"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270786" h="2927775">
                  <a:moveTo>
                    <a:pt x="0" y="0"/>
                  </a:moveTo>
                  <a:lnTo>
                    <a:pt x="613805" y="0"/>
                  </a:lnTo>
                  <a:lnTo>
                    <a:pt x="618487" y="85404"/>
                  </a:lnTo>
                  <a:cubicBezTo>
                    <a:pt x="650052" y="360109"/>
                    <a:pt x="792650" y="556543"/>
                    <a:pt x="1054084" y="895200"/>
                  </a:cubicBezTo>
                  <a:cubicBezTo>
                    <a:pt x="1126174" y="988542"/>
                    <a:pt x="1200716" y="1085128"/>
                    <a:pt x="1276976" y="1191325"/>
                  </a:cubicBezTo>
                  <a:cubicBezTo>
                    <a:pt x="1859704" y="2002688"/>
                    <a:pt x="2485223" y="2348843"/>
                    <a:pt x="3368450" y="2348843"/>
                  </a:cubicBezTo>
                  <a:cubicBezTo>
                    <a:pt x="3948114" y="2348843"/>
                    <a:pt x="4373422" y="2066846"/>
                    <a:pt x="4956151" y="1636730"/>
                  </a:cubicBezTo>
                  <a:cubicBezTo>
                    <a:pt x="5021253" y="1588668"/>
                    <a:pt x="5086356" y="1541186"/>
                    <a:pt x="5149372" y="1495325"/>
                  </a:cubicBezTo>
                  <a:lnTo>
                    <a:pt x="5270786" y="1406110"/>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Shape 14">
              <a:extLst>
                <a:ext uri="{FF2B5EF4-FFF2-40B4-BE49-F238E27FC236}">
                  <a16:creationId xmlns:a16="http://schemas.microsoft.com/office/drawing/2014/main" id="{8ACEB13D-EBFC-4288-B604-572C2F779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21214" y="-1"/>
              <a:ext cx="5270786" cy="2927775"/>
            </a:xfrm>
            <a:custGeom>
              <a:avLst/>
              <a:gdLst>
                <a:gd name="connsiteX0" fmla="*/ 0 w 5270786"/>
                <a:gd name="connsiteY0" fmla="*/ 0 h 2927775"/>
                <a:gd name="connsiteX1" fmla="*/ 736294 w 5270786"/>
                <a:gd name="connsiteY1" fmla="*/ 0 h 2927775"/>
                <a:gd name="connsiteX2" fmla="*/ 740298 w 5270786"/>
                <a:gd name="connsiteY2" fmla="*/ 72745 h 2927775"/>
                <a:gd name="connsiteX3" fmla="*/ 1153024 w 5270786"/>
                <a:gd name="connsiteY3" fmla="*/ 826989 h 2927775"/>
                <a:gd name="connsiteX4" fmla="*/ 1378368 w 5270786"/>
                <a:gd name="connsiteY4" fmla="*/ 1126356 h 2927775"/>
                <a:gd name="connsiteX5" fmla="*/ 2238056 w 5270786"/>
                <a:gd name="connsiteY5" fmla="*/ 1955322 h 2927775"/>
                <a:gd name="connsiteX6" fmla="*/ 3368327 w 5270786"/>
                <a:gd name="connsiteY6" fmla="*/ 2233033 h 2927775"/>
                <a:gd name="connsiteX7" fmla="*/ 4095360 w 5270786"/>
                <a:gd name="connsiteY7" fmla="*/ 2056192 h 2927775"/>
                <a:gd name="connsiteX8" fmla="*/ 4880506 w 5270786"/>
                <a:gd name="connsiteY8" fmla="*/ 1545587 h 2927775"/>
                <a:gd name="connsiteX9" fmla="*/ 5074340 w 5270786"/>
                <a:gd name="connsiteY9" fmla="*/ 1403721 h 2927775"/>
                <a:gd name="connsiteX10" fmla="*/ 5270786 w 5270786"/>
                <a:gd name="connsiteY10" fmla="*/ 1259367 h 2927775"/>
                <a:gd name="connsiteX11" fmla="*/ 5270786 w 5270786"/>
                <a:gd name="connsiteY11" fmla="*/ 2138641 h 2927775"/>
                <a:gd name="connsiteX12" fmla="*/ 5112925 w 5270786"/>
                <a:gd name="connsiteY12" fmla="*/ 2253730 h 2927775"/>
                <a:gd name="connsiteX13" fmla="*/ 3368327 w 5270786"/>
                <a:gd name="connsiteY13" fmla="*/ 2927775 h 2927775"/>
                <a:gd name="connsiteX14" fmla="*/ 769646 w 5270786"/>
                <a:gd name="connsiteY14" fmla="*/ 1516288 h 2927775"/>
                <a:gd name="connsiteX15" fmla="*/ 3149 w 5270786"/>
                <a:gd name="connsiteY15" fmla="*/ 85252 h 2927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270786" h="2927775">
                  <a:moveTo>
                    <a:pt x="0" y="0"/>
                  </a:moveTo>
                  <a:lnTo>
                    <a:pt x="736294" y="0"/>
                  </a:lnTo>
                  <a:lnTo>
                    <a:pt x="740298" y="72745"/>
                  </a:lnTo>
                  <a:cubicBezTo>
                    <a:pt x="768839" y="319371"/>
                    <a:pt x="898885" y="497858"/>
                    <a:pt x="1153024" y="826989"/>
                  </a:cubicBezTo>
                  <a:cubicBezTo>
                    <a:pt x="1225727" y="921142"/>
                    <a:pt x="1300882" y="1018537"/>
                    <a:pt x="1378368" y="1126356"/>
                  </a:cubicBezTo>
                  <a:cubicBezTo>
                    <a:pt x="1652384" y="1507833"/>
                    <a:pt x="1933512" y="1779060"/>
                    <a:pt x="2238056" y="1955322"/>
                  </a:cubicBezTo>
                  <a:cubicBezTo>
                    <a:pt x="2560868" y="2142238"/>
                    <a:pt x="2930637" y="2233033"/>
                    <a:pt x="3368327" y="2233033"/>
                  </a:cubicBezTo>
                  <a:cubicBezTo>
                    <a:pt x="3616720" y="2233033"/>
                    <a:pt x="3847703" y="2176866"/>
                    <a:pt x="4095360" y="2056192"/>
                  </a:cubicBezTo>
                  <a:cubicBezTo>
                    <a:pt x="4349636" y="1932276"/>
                    <a:pt x="4601340" y="1751613"/>
                    <a:pt x="4880506" y="1545587"/>
                  </a:cubicBezTo>
                  <a:cubicBezTo>
                    <a:pt x="4945974" y="1497295"/>
                    <a:pt x="5011199" y="1449697"/>
                    <a:pt x="5074340" y="1403721"/>
                  </a:cubicBezTo>
                  <a:lnTo>
                    <a:pt x="5270786" y="1259367"/>
                  </a:lnTo>
                  <a:lnTo>
                    <a:pt x="5270786" y="2138641"/>
                  </a:lnTo>
                  <a:lnTo>
                    <a:pt x="5112925" y="2253730"/>
                  </a:lnTo>
                  <a:cubicBezTo>
                    <a:pt x="4598179" y="2621786"/>
                    <a:pt x="4074961" y="2927775"/>
                    <a:pt x="3368327" y="2927775"/>
                  </a:cubicBezTo>
                  <a:cubicBezTo>
                    <a:pt x="2170746" y="2927775"/>
                    <a:pt x="1393203" y="2384512"/>
                    <a:pt x="769646" y="1516288"/>
                  </a:cubicBezTo>
                  <a:cubicBezTo>
                    <a:pt x="418850" y="1027932"/>
                    <a:pt x="48120" y="683401"/>
                    <a:pt x="3149" y="8525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7" name="Group 16">
            <a:extLst>
              <a:ext uri="{FF2B5EF4-FFF2-40B4-BE49-F238E27FC236}">
                <a16:creationId xmlns:a16="http://schemas.microsoft.com/office/drawing/2014/main" id="{B988F9A4-0578-4C59-8B4A-346E02CF3A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rot="5400000" flipH="1">
            <a:off x="6553998" y="4267997"/>
            <a:ext cx="3142400" cy="2037604"/>
            <a:chOff x="-305" y="-4155"/>
            <a:chExt cx="2514948" cy="2174333"/>
          </a:xfrm>
        </p:grpSpPr>
        <p:sp>
          <p:nvSpPr>
            <p:cNvPr id="18" name="Freeform: Shape 17">
              <a:extLst>
                <a:ext uri="{FF2B5EF4-FFF2-40B4-BE49-F238E27FC236}">
                  <a16:creationId xmlns:a16="http://schemas.microsoft.com/office/drawing/2014/main" id="{F63F827B-FA00-442A-A09C-806F1FFA34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14948" cy="2170178"/>
            </a:xfrm>
            <a:custGeom>
              <a:avLst/>
              <a:gdLst>
                <a:gd name="connsiteX0" fmla="*/ 2466091 w 2514948"/>
                <a:gd name="connsiteY0" fmla="*/ 0 h 2170178"/>
                <a:gd name="connsiteX1" fmla="*/ 2514948 w 2514948"/>
                <a:gd name="connsiteY1" fmla="*/ 0 h 2170178"/>
                <a:gd name="connsiteX2" fmla="*/ 2512286 w 2514948"/>
                <a:gd name="connsiteY2" fmla="*/ 12375 h 2170178"/>
                <a:gd name="connsiteX3" fmla="*/ 2394961 w 2514948"/>
                <a:gd name="connsiteY3" fmla="*/ 368660 h 2170178"/>
                <a:gd name="connsiteX4" fmla="*/ 2289734 w 2514948"/>
                <a:gd name="connsiteY4" fmla="*/ 598078 h 2170178"/>
                <a:gd name="connsiteX5" fmla="*/ 2163747 w 2514948"/>
                <a:gd name="connsiteY5" fmla="*/ 819078 h 2170178"/>
                <a:gd name="connsiteX6" fmla="*/ 1852241 w 2514948"/>
                <a:gd name="connsiteY6" fmla="*/ 1228932 h 2170178"/>
                <a:gd name="connsiteX7" fmla="*/ 1668235 w 2514948"/>
                <a:gd name="connsiteY7" fmla="*/ 1413844 h 2170178"/>
                <a:gd name="connsiteX8" fmla="*/ 1619510 w 2514948"/>
                <a:gd name="connsiteY8" fmla="*/ 1457722 h 2170178"/>
                <a:gd name="connsiteX9" fmla="*/ 1569835 w 2514948"/>
                <a:gd name="connsiteY9" fmla="*/ 1500704 h 2170178"/>
                <a:gd name="connsiteX10" fmla="*/ 1467169 w 2514948"/>
                <a:gd name="connsiteY10" fmla="*/ 1583266 h 2170178"/>
                <a:gd name="connsiteX11" fmla="*/ 1018393 w 2514948"/>
                <a:gd name="connsiteY11" fmla="*/ 1867576 h 2170178"/>
                <a:gd name="connsiteX12" fmla="*/ 255857 w 2514948"/>
                <a:gd name="connsiteY12" fmla="*/ 2133049 h 2170178"/>
                <a:gd name="connsiteX13" fmla="*/ 0 w 2514948"/>
                <a:gd name="connsiteY13" fmla="*/ 2170178 h 2170178"/>
                <a:gd name="connsiteX14" fmla="*/ 0 w 2514948"/>
                <a:gd name="connsiteY14" fmla="*/ 1940056 h 2170178"/>
                <a:gd name="connsiteX15" fmla="*/ 201609 w 2514948"/>
                <a:gd name="connsiteY15" fmla="*/ 1902856 h 2170178"/>
                <a:gd name="connsiteX16" fmla="*/ 440974 w 2514948"/>
                <a:gd name="connsiteY16" fmla="*/ 1838472 h 2170178"/>
                <a:gd name="connsiteX17" fmla="*/ 674558 w 2514948"/>
                <a:gd name="connsiteY17" fmla="*/ 1756359 h 2170178"/>
                <a:gd name="connsiteX18" fmla="*/ 901222 w 2514948"/>
                <a:gd name="connsiteY18" fmla="*/ 1657142 h 2170178"/>
                <a:gd name="connsiteX19" fmla="*/ 1330943 w 2514948"/>
                <a:gd name="connsiteY19" fmla="*/ 1413396 h 2170178"/>
                <a:gd name="connsiteX20" fmla="*/ 1432566 w 2514948"/>
                <a:gd name="connsiteY20" fmla="*/ 1343193 h 2170178"/>
                <a:gd name="connsiteX21" fmla="*/ 1482527 w 2514948"/>
                <a:gd name="connsiteY21" fmla="*/ 1306926 h 2170178"/>
                <a:gd name="connsiteX22" fmla="*/ 1531821 w 2514948"/>
                <a:gd name="connsiteY22" fmla="*/ 1269765 h 2170178"/>
                <a:gd name="connsiteX23" fmla="*/ 1721986 w 2514948"/>
                <a:gd name="connsiteY23" fmla="*/ 1112073 h 2170178"/>
                <a:gd name="connsiteX24" fmla="*/ 2061460 w 2514948"/>
                <a:gd name="connsiteY24" fmla="*/ 754336 h 2170178"/>
                <a:gd name="connsiteX25" fmla="*/ 2206218 w 2514948"/>
                <a:gd name="connsiteY25" fmla="*/ 554827 h 2170178"/>
                <a:gd name="connsiteX26" fmla="*/ 2329455 w 2514948"/>
                <a:gd name="connsiteY26" fmla="*/ 341886 h 2170178"/>
                <a:gd name="connsiteX27" fmla="*/ 2356757 w 2514948"/>
                <a:gd name="connsiteY27" fmla="*/ 286815 h 2170178"/>
                <a:gd name="connsiteX28" fmla="*/ 2370030 w 2514948"/>
                <a:gd name="connsiteY28" fmla="*/ 259056 h 2170178"/>
                <a:gd name="connsiteX29" fmla="*/ 2382637 w 2514948"/>
                <a:gd name="connsiteY29" fmla="*/ 231028 h 2170178"/>
                <a:gd name="connsiteX30" fmla="*/ 2406716 w 2514948"/>
                <a:gd name="connsiteY30" fmla="*/ 174525 h 2170178"/>
                <a:gd name="connsiteX31" fmla="*/ 2429278 w 2514948"/>
                <a:gd name="connsiteY31" fmla="*/ 117393 h 21701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2514948" h="2170178">
                  <a:moveTo>
                    <a:pt x="2466091" y="0"/>
                  </a:moveTo>
                  <a:lnTo>
                    <a:pt x="2514948" y="0"/>
                  </a:lnTo>
                  <a:lnTo>
                    <a:pt x="2512286" y="12375"/>
                  </a:lnTo>
                  <a:cubicBezTo>
                    <a:pt x="2481760" y="133161"/>
                    <a:pt x="2442526" y="252239"/>
                    <a:pt x="2394961" y="368660"/>
                  </a:cubicBezTo>
                  <a:cubicBezTo>
                    <a:pt x="2363109" y="446208"/>
                    <a:pt x="2328603" y="523039"/>
                    <a:pt x="2289734" y="598078"/>
                  </a:cubicBezTo>
                  <a:cubicBezTo>
                    <a:pt x="2251436" y="673387"/>
                    <a:pt x="2209251" y="747083"/>
                    <a:pt x="2163747" y="819078"/>
                  </a:cubicBezTo>
                  <a:cubicBezTo>
                    <a:pt x="2072646" y="962979"/>
                    <a:pt x="1968652" y="1100611"/>
                    <a:pt x="1852241" y="1228932"/>
                  </a:cubicBezTo>
                  <a:cubicBezTo>
                    <a:pt x="1793748" y="1292868"/>
                    <a:pt x="1732698" y="1354923"/>
                    <a:pt x="1668235" y="1413844"/>
                  </a:cubicBezTo>
                  <a:cubicBezTo>
                    <a:pt x="1652214" y="1428709"/>
                    <a:pt x="1636100" y="1443395"/>
                    <a:pt x="1619510" y="1457722"/>
                  </a:cubicBezTo>
                  <a:cubicBezTo>
                    <a:pt x="1603015" y="1472140"/>
                    <a:pt x="1586805" y="1486825"/>
                    <a:pt x="1569835" y="1500704"/>
                  </a:cubicBezTo>
                  <a:cubicBezTo>
                    <a:pt x="1536276" y="1528911"/>
                    <a:pt x="1501865" y="1556223"/>
                    <a:pt x="1467169" y="1583266"/>
                  </a:cubicBezTo>
                  <a:cubicBezTo>
                    <a:pt x="1327719" y="1690722"/>
                    <a:pt x="1177085" y="1785910"/>
                    <a:pt x="1018393" y="1867576"/>
                  </a:cubicBezTo>
                  <a:cubicBezTo>
                    <a:pt x="780425" y="1990142"/>
                    <a:pt x="522567" y="2080875"/>
                    <a:pt x="255857" y="2133049"/>
                  </a:cubicBezTo>
                  <a:lnTo>
                    <a:pt x="0" y="2170178"/>
                  </a:lnTo>
                  <a:lnTo>
                    <a:pt x="0" y="1940056"/>
                  </a:lnTo>
                  <a:lnTo>
                    <a:pt x="201609" y="1902856"/>
                  </a:lnTo>
                  <a:cubicBezTo>
                    <a:pt x="282186" y="1884231"/>
                    <a:pt x="362102" y="1863008"/>
                    <a:pt x="440974" y="1838472"/>
                  </a:cubicBezTo>
                  <a:cubicBezTo>
                    <a:pt x="519848" y="1814027"/>
                    <a:pt x="597771" y="1786627"/>
                    <a:pt x="674558" y="1756359"/>
                  </a:cubicBezTo>
                  <a:cubicBezTo>
                    <a:pt x="751250" y="1726003"/>
                    <a:pt x="826900" y="1692870"/>
                    <a:pt x="901222" y="1657142"/>
                  </a:cubicBezTo>
                  <a:cubicBezTo>
                    <a:pt x="1049865" y="1585774"/>
                    <a:pt x="1193581" y="1504376"/>
                    <a:pt x="1330943" y="1413396"/>
                  </a:cubicBezTo>
                  <a:cubicBezTo>
                    <a:pt x="1365165" y="1390563"/>
                    <a:pt x="1399293" y="1367370"/>
                    <a:pt x="1432566" y="1343193"/>
                  </a:cubicBezTo>
                  <a:cubicBezTo>
                    <a:pt x="1449441" y="1331373"/>
                    <a:pt x="1465936" y="1319104"/>
                    <a:pt x="1482527" y="1306926"/>
                  </a:cubicBezTo>
                  <a:cubicBezTo>
                    <a:pt x="1499210" y="1294837"/>
                    <a:pt x="1515611" y="1282391"/>
                    <a:pt x="1531821" y="1269765"/>
                  </a:cubicBezTo>
                  <a:cubicBezTo>
                    <a:pt x="1596947" y="1219350"/>
                    <a:pt x="1660652" y="1167055"/>
                    <a:pt x="1721986" y="1112073"/>
                  </a:cubicBezTo>
                  <a:cubicBezTo>
                    <a:pt x="1844940" y="1002469"/>
                    <a:pt x="1958983" y="882926"/>
                    <a:pt x="2061460" y="754336"/>
                  </a:cubicBezTo>
                  <a:cubicBezTo>
                    <a:pt x="2112652" y="690042"/>
                    <a:pt x="2161094" y="623510"/>
                    <a:pt x="2206218" y="554827"/>
                  </a:cubicBezTo>
                  <a:cubicBezTo>
                    <a:pt x="2250583" y="485787"/>
                    <a:pt x="2292484" y="415046"/>
                    <a:pt x="2329455" y="341886"/>
                  </a:cubicBezTo>
                  <a:cubicBezTo>
                    <a:pt x="2339030" y="323709"/>
                    <a:pt x="2347941" y="305261"/>
                    <a:pt x="2356757" y="286815"/>
                  </a:cubicBezTo>
                  <a:lnTo>
                    <a:pt x="2370030" y="259056"/>
                  </a:lnTo>
                  <a:lnTo>
                    <a:pt x="2382637" y="231028"/>
                  </a:lnTo>
                  <a:cubicBezTo>
                    <a:pt x="2390885" y="212312"/>
                    <a:pt x="2399227" y="193598"/>
                    <a:pt x="2406716" y="174525"/>
                  </a:cubicBezTo>
                  <a:cubicBezTo>
                    <a:pt x="2414206" y="155452"/>
                    <a:pt x="2422453" y="136646"/>
                    <a:pt x="2429278" y="11739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AC876680-EE75-4791-842F-E23509221D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4155"/>
              <a:ext cx="2493062" cy="1947896"/>
            </a:xfrm>
            <a:custGeom>
              <a:avLst/>
              <a:gdLst>
                <a:gd name="connsiteX0" fmla="*/ 1896911 w 2493062"/>
                <a:gd name="connsiteY0" fmla="*/ 0 h 1947896"/>
                <a:gd name="connsiteX1" fmla="*/ 2493062 w 2493062"/>
                <a:gd name="connsiteY1" fmla="*/ 0 h 1947896"/>
                <a:gd name="connsiteX2" fmla="*/ 2435315 w 2493062"/>
                <a:gd name="connsiteY2" fmla="*/ 178165 h 1947896"/>
                <a:gd name="connsiteX3" fmla="*/ 93066 w 2493062"/>
                <a:gd name="connsiteY3" fmla="*/ 1935859 h 1947896"/>
                <a:gd name="connsiteX4" fmla="*/ 0 w 2493062"/>
                <a:gd name="connsiteY4" fmla="*/ 1947896 h 1947896"/>
                <a:gd name="connsiteX5" fmla="*/ 0 w 2493062"/>
                <a:gd name="connsiteY5" fmla="*/ 1404756 h 1947896"/>
                <a:gd name="connsiteX6" fmla="*/ 17392 w 2493062"/>
                <a:gd name="connsiteY6" fmla="*/ 1402364 h 1947896"/>
                <a:gd name="connsiteX7" fmla="*/ 464249 w 2493062"/>
                <a:gd name="connsiteY7" fmla="*/ 1281208 h 1947896"/>
                <a:gd name="connsiteX8" fmla="*/ 1260556 w 2493062"/>
                <a:gd name="connsiteY8" fmla="*/ 833835 h 1947896"/>
                <a:gd name="connsiteX9" fmla="*/ 1807924 w 2493062"/>
                <a:gd name="connsiteY9" fmla="*/ 193222 h 1947896"/>
                <a:gd name="connsiteX10" fmla="*/ 1874357 w 2493062"/>
                <a:gd name="connsiteY10" fmla="*/ 58333 h 19478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3062" h="1947896">
                  <a:moveTo>
                    <a:pt x="1896911" y="0"/>
                  </a:moveTo>
                  <a:lnTo>
                    <a:pt x="2493062" y="0"/>
                  </a:lnTo>
                  <a:lnTo>
                    <a:pt x="2435315" y="178165"/>
                  </a:lnTo>
                  <a:cubicBezTo>
                    <a:pt x="2088122" y="1071812"/>
                    <a:pt x="1129732" y="1758033"/>
                    <a:pt x="93066" y="1935859"/>
                  </a:cubicBezTo>
                  <a:lnTo>
                    <a:pt x="0" y="1947896"/>
                  </a:lnTo>
                  <a:lnTo>
                    <a:pt x="0" y="1404756"/>
                  </a:lnTo>
                  <a:lnTo>
                    <a:pt x="17392" y="1402364"/>
                  </a:lnTo>
                  <a:cubicBezTo>
                    <a:pt x="167719" y="1375030"/>
                    <a:pt x="318070" y="1334398"/>
                    <a:pt x="464249" y="1281208"/>
                  </a:cubicBezTo>
                  <a:cubicBezTo>
                    <a:pt x="753480" y="1176081"/>
                    <a:pt x="1028869" y="1021346"/>
                    <a:pt x="1260556" y="833835"/>
                  </a:cubicBezTo>
                  <a:cubicBezTo>
                    <a:pt x="1491960" y="646594"/>
                    <a:pt x="1681177" y="425056"/>
                    <a:pt x="1807924" y="193222"/>
                  </a:cubicBezTo>
                  <a:cubicBezTo>
                    <a:pt x="1832328" y="148578"/>
                    <a:pt x="1854477" y="103599"/>
                    <a:pt x="1874357" y="58333"/>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3B9819B2-70D4-4E0A-8D51-6B359B44CB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0"/>
              <a:ext cx="2501089" cy="1972702"/>
            </a:xfrm>
            <a:custGeom>
              <a:avLst/>
              <a:gdLst>
                <a:gd name="connsiteX0" fmla="*/ 2318728 w 2501089"/>
                <a:gd name="connsiteY0" fmla="*/ 0 h 1972702"/>
                <a:gd name="connsiteX1" fmla="*/ 2501089 w 2501089"/>
                <a:gd name="connsiteY1" fmla="*/ 0 h 1972702"/>
                <a:gd name="connsiteX2" fmla="*/ 2453909 w 2501089"/>
                <a:gd name="connsiteY2" fmla="*/ 167837 h 1972702"/>
                <a:gd name="connsiteX3" fmla="*/ 2361125 w 2501089"/>
                <a:gd name="connsiteY3" fmla="*/ 392084 h 1972702"/>
                <a:gd name="connsiteX4" fmla="*/ 1768255 w 2501089"/>
                <a:gd name="connsiteY4" fmla="*/ 1167644 h 1972702"/>
                <a:gd name="connsiteX5" fmla="*/ 1375125 w 2501089"/>
                <a:gd name="connsiteY5" fmla="*/ 1471474 h 1972702"/>
                <a:gd name="connsiteX6" fmla="*/ 935735 w 2501089"/>
                <a:gd name="connsiteY6" fmla="*/ 1712713 h 1972702"/>
                <a:gd name="connsiteX7" fmla="*/ 212353 w 2501089"/>
                <a:gd name="connsiteY7" fmla="*/ 1940294 h 1972702"/>
                <a:gd name="connsiteX8" fmla="*/ 0 w 2501089"/>
                <a:gd name="connsiteY8" fmla="*/ 1972702 h 1972702"/>
                <a:gd name="connsiteX9" fmla="*/ 0 w 2501089"/>
                <a:gd name="connsiteY9" fmla="*/ 1732181 h 1972702"/>
                <a:gd name="connsiteX10" fmla="*/ 161195 w 2501089"/>
                <a:gd name="connsiteY10" fmla="*/ 1706590 h 1972702"/>
                <a:gd name="connsiteX11" fmla="*/ 388463 w 2501089"/>
                <a:gd name="connsiteY11" fmla="*/ 1652268 h 1972702"/>
                <a:gd name="connsiteX12" fmla="*/ 826716 w 2501089"/>
                <a:gd name="connsiteY12" fmla="*/ 1493950 h 1972702"/>
                <a:gd name="connsiteX13" fmla="*/ 1609847 w 2501089"/>
                <a:gd name="connsiteY13" fmla="*/ 1007535 h 1972702"/>
                <a:gd name="connsiteX14" fmla="*/ 1929982 w 2501089"/>
                <a:gd name="connsiteY14" fmla="*/ 682930 h 1972702"/>
                <a:gd name="connsiteX15" fmla="*/ 2183093 w 2501089"/>
                <a:gd name="connsiteY15" fmla="*/ 310149 h 1972702"/>
                <a:gd name="connsiteX16" fmla="*/ 2280286 w 2501089"/>
                <a:gd name="connsiteY16" fmla="*/ 108435 h 19727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501089" h="1972702">
                  <a:moveTo>
                    <a:pt x="2318728" y="0"/>
                  </a:moveTo>
                  <a:lnTo>
                    <a:pt x="2501089" y="0"/>
                  </a:lnTo>
                  <a:lnTo>
                    <a:pt x="2453909" y="167837"/>
                  </a:lnTo>
                  <a:cubicBezTo>
                    <a:pt x="2427555" y="244153"/>
                    <a:pt x="2396627" y="319103"/>
                    <a:pt x="2361125" y="392084"/>
                  </a:cubicBezTo>
                  <a:cubicBezTo>
                    <a:pt x="2218453" y="684005"/>
                    <a:pt x="2011698" y="945211"/>
                    <a:pt x="1768255" y="1167644"/>
                  </a:cubicBezTo>
                  <a:cubicBezTo>
                    <a:pt x="1646250" y="1278860"/>
                    <a:pt x="1514385" y="1380316"/>
                    <a:pt x="1375125" y="1471474"/>
                  </a:cubicBezTo>
                  <a:cubicBezTo>
                    <a:pt x="1235677" y="1562542"/>
                    <a:pt x="1088928" y="1643672"/>
                    <a:pt x="935735" y="1712713"/>
                  </a:cubicBezTo>
                  <a:cubicBezTo>
                    <a:pt x="705659" y="1815533"/>
                    <a:pt x="462359" y="1892212"/>
                    <a:pt x="212353" y="1940294"/>
                  </a:cubicBezTo>
                  <a:lnTo>
                    <a:pt x="0" y="1972702"/>
                  </a:lnTo>
                  <a:lnTo>
                    <a:pt x="0" y="1732181"/>
                  </a:lnTo>
                  <a:lnTo>
                    <a:pt x="161195" y="1706590"/>
                  </a:lnTo>
                  <a:cubicBezTo>
                    <a:pt x="237638" y="1691378"/>
                    <a:pt x="313477" y="1673222"/>
                    <a:pt x="388463" y="1652268"/>
                  </a:cubicBezTo>
                  <a:cubicBezTo>
                    <a:pt x="538529" y="1610539"/>
                    <a:pt x="684898" y="1556543"/>
                    <a:pt x="826716" y="1493950"/>
                  </a:cubicBezTo>
                  <a:cubicBezTo>
                    <a:pt x="1111207" y="1370107"/>
                    <a:pt x="1376832" y="1205881"/>
                    <a:pt x="1609847" y="1007535"/>
                  </a:cubicBezTo>
                  <a:cubicBezTo>
                    <a:pt x="1725975" y="908049"/>
                    <a:pt x="1833571" y="799519"/>
                    <a:pt x="1929982" y="682930"/>
                  </a:cubicBezTo>
                  <a:cubicBezTo>
                    <a:pt x="2026581" y="566520"/>
                    <a:pt x="2111806" y="441692"/>
                    <a:pt x="2183093" y="310149"/>
                  </a:cubicBezTo>
                  <a:cubicBezTo>
                    <a:pt x="2218738" y="244422"/>
                    <a:pt x="2251396" y="177150"/>
                    <a:pt x="2280286" y="10843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800"/>
            </a:p>
          </p:txBody>
        </p:sp>
        <p:sp>
          <p:nvSpPr>
            <p:cNvPr id="21" name="Freeform: Shape 20">
              <a:extLst>
                <a:ext uri="{FF2B5EF4-FFF2-40B4-BE49-F238E27FC236}">
                  <a16:creationId xmlns:a16="http://schemas.microsoft.com/office/drawing/2014/main" id="{5FA8033D-6A70-4FA5-8F37-7F8C117C98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1"/>
              <a:ext cx="2491105" cy="1943661"/>
            </a:xfrm>
            <a:custGeom>
              <a:avLst/>
              <a:gdLst>
                <a:gd name="connsiteX0" fmla="*/ 1995408 w 2491105"/>
                <a:gd name="connsiteY0" fmla="*/ 0 h 1943661"/>
                <a:gd name="connsiteX1" fmla="*/ 2491105 w 2491105"/>
                <a:gd name="connsiteY1" fmla="*/ 0 h 1943661"/>
                <a:gd name="connsiteX2" fmla="*/ 2434705 w 2491105"/>
                <a:gd name="connsiteY2" fmla="*/ 174009 h 1943661"/>
                <a:gd name="connsiteX3" fmla="*/ 92457 w 2491105"/>
                <a:gd name="connsiteY3" fmla="*/ 1931703 h 1943661"/>
                <a:gd name="connsiteX4" fmla="*/ 0 w 2491105"/>
                <a:gd name="connsiteY4" fmla="*/ 1943661 h 1943661"/>
                <a:gd name="connsiteX5" fmla="*/ 0 w 2491105"/>
                <a:gd name="connsiteY5" fmla="*/ 1491489 h 1943661"/>
                <a:gd name="connsiteX6" fmla="*/ 34107 w 2491105"/>
                <a:gd name="connsiteY6" fmla="*/ 1486836 h 1943661"/>
                <a:gd name="connsiteX7" fmla="*/ 497577 w 2491105"/>
                <a:gd name="connsiteY7" fmla="*/ 1360598 h 1943661"/>
                <a:gd name="connsiteX8" fmla="*/ 1321566 w 2491105"/>
                <a:gd name="connsiteY8" fmla="*/ 897645 h 1943661"/>
                <a:gd name="connsiteX9" fmla="*/ 1891495 w 2491105"/>
                <a:gd name="connsiteY9" fmla="*/ 230078 h 1943661"/>
                <a:gd name="connsiteX10" fmla="*/ 1961469 w 2491105"/>
                <a:gd name="connsiteY10" fmla="*/ 87885 h 1943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491105" h="1943661">
                  <a:moveTo>
                    <a:pt x="1995408" y="0"/>
                  </a:moveTo>
                  <a:lnTo>
                    <a:pt x="2491105" y="0"/>
                  </a:lnTo>
                  <a:lnTo>
                    <a:pt x="2434705" y="174009"/>
                  </a:lnTo>
                  <a:cubicBezTo>
                    <a:pt x="2087512" y="1067655"/>
                    <a:pt x="1129122" y="1753877"/>
                    <a:pt x="92457" y="1931703"/>
                  </a:cubicBezTo>
                  <a:lnTo>
                    <a:pt x="0" y="1943661"/>
                  </a:lnTo>
                  <a:lnTo>
                    <a:pt x="0" y="1491489"/>
                  </a:lnTo>
                  <a:lnTo>
                    <a:pt x="34107" y="1486836"/>
                  </a:lnTo>
                  <a:cubicBezTo>
                    <a:pt x="189055" y="1458696"/>
                    <a:pt x="343908" y="1416565"/>
                    <a:pt x="497577" y="1360598"/>
                  </a:cubicBezTo>
                  <a:cubicBezTo>
                    <a:pt x="796856" y="1251889"/>
                    <a:pt x="1081725" y="1091781"/>
                    <a:pt x="1321566" y="897645"/>
                  </a:cubicBezTo>
                  <a:cubicBezTo>
                    <a:pt x="1565577" y="700195"/>
                    <a:pt x="1757355" y="475523"/>
                    <a:pt x="1891495" y="230078"/>
                  </a:cubicBezTo>
                  <a:cubicBezTo>
                    <a:pt x="1917197" y="183033"/>
                    <a:pt x="1940526" y="135619"/>
                    <a:pt x="1961469" y="87885"/>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 name="TextBox 4">
            <a:extLst>
              <a:ext uri="{FF2B5EF4-FFF2-40B4-BE49-F238E27FC236}">
                <a16:creationId xmlns:a16="http://schemas.microsoft.com/office/drawing/2014/main" id="{4B7556E0-DA97-4F8A-9DAA-EA366CFA1C8E}"/>
              </a:ext>
            </a:extLst>
          </p:cNvPr>
          <p:cNvSpPr txBox="1"/>
          <p:nvPr/>
        </p:nvSpPr>
        <p:spPr>
          <a:xfrm>
            <a:off x="1063466" y="2074159"/>
            <a:ext cx="7416824" cy="4247317"/>
          </a:xfrm>
          <a:prstGeom prst="rect">
            <a:avLst/>
          </a:prstGeom>
          <a:noFill/>
        </p:spPr>
        <p:txBody>
          <a:bodyPr wrap="square" rtlCol="0">
            <a:spAutoFit/>
          </a:bodyPr>
          <a:lstStyle/>
          <a:p>
            <a:r>
              <a:rPr lang="en-GB" dirty="0"/>
              <a:t>Consent from individuals is required if you wish to refer as we do contact the Home Office. You can contact us without consent if you wish to have an informal chat. </a:t>
            </a:r>
          </a:p>
          <a:p>
            <a:endParaRPr lang="en-GB" dirty="0"/>
          </a:p>
          <a:p>
            <a:r>
              <a:rPr lang="en-GB" dirty="0"/>
              <a:t>If you are unsure about someone’s immigration status the team can be contacted via the email address: </a:t>
            </a:r>
            <a:r>
              <a:rPr lang="en-GB" dirty="0">
                <a:hlinkClick r:id="rId2"/>
              </a:rPr>
              <a:t>nilrecourse@royalgreenwich.gov.uk</a:t>
            </a:r>
            <a:r>
              <a:rPr lang="en-GB" dirty="0"/>
              <a:t> and we can request an update from the Home Office. We need full name, D.O.B and country of origin.</a:t>
            </a:r>
          </a:p>
          <a:p>
            <a:endParaRPr lang="en-GB" dirty="0"/>
          </a:p>
          <a:p>
            <a:r>
              <a:rPr lang="en-GB" dirty="0"/>
              <a:t>You can also refer for assessment by calling: 0208 921 2304 or by emailing </a:t>
            </a:r>
            <a:r>
              <a:rPr lang="en-GB" dirty="0">
                <a:hlinkClick r:id="rId3"/>
              </a:rPr>
              <a:t>aops.contact.officers@royalgreenwich.gov.uk</a:t>
            </a:r>
            <a:r>
              <a:rPr lang="en-GB" dirty="0"/>
              <a:t> anyone can refer if they have enough information, otherwise it might be best to request service users to refer themselves directly.  </a:t>
            </a:r>
          </a:p>
          <a:p>
            <a:endParaRPr lang="en-GB" dirty="0"/>
          </a:p>
          <a:p>
            <a:endParaRPr lang="en-GB" dirty="0"/>
          </a:p>
        </p:txBody>
      </p:sp>
    </p:spTree>
    <p:extLst>
      <p:ext uri="{BB962C8B-B14F-4D97-AF65-F5344CB8AC3E}">
        <p14:creationId xmlns:p14="http://schemas.microsoft.com/office/powerpoint/2010/main" val="3881637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889C5E17-24D0-4696-A3C5-A2261FB455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6929B58F-2358-44CC-ACE5-EF1BD3C6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8" name="Group 27">
            <a:extLst>
              <a:ext uri="{FF2B5EF4-FFF2-40B4-BE49-F238E27FC236}">
                <a16:creationId xmlns:a16="http://schemas.microsoft.com/office/drawing/2014/main" id="{09DA5303-A1AF-4830-806C-51FCD96188B7}"/>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673011" y="5285"/>
            <a:ext cx="5470989" cy="6858000"/>
            <a:chOff x="4897348" y="-5799"/>
            <a:chExt cx="7294653" cy="6858000"/>
          </a:xfrm>
        </p:grpSpPr>
        <p:sp>
          <p:nvSpPr>
            <p:cNvPr id="29" name="Freeform: Shape 28">
              <a:extLst>
                <a:ext uri="{FF2B5EF4-FFF2-40B4-BE49-F238E27FC236}">
                  <a16:creationId xmlns:a16="http://schemas.microsoft.com/office/drawing/2014/main" id="{4FAAA8C8-4EB7-45F1-BF24-3EF0F4DC44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7348" y="-5798"/>
              <a:ext cx="7294652" cy="6857999"/>
            </a:xfrm>
            <a:custGeom>
              <a:avLst/>
              <a:gdLst>
                <a:gd name="connsiteX0" fmla="*/ 7294652 w 7294652"/>
                <a:gd name="connsiteY0" fmla="*/ 6063030 h 6857999"/>
                <a:gd name="connsiteX1" fmla="*/ 7294652 w 7294652"/>
                <a:gd name="connsiteY1" fmla="*/ 6857999 h 6857999"/>
                <a:gd name="connsiteX2" fmla="*/ 6248575 w 7294652"/>
                <a:gd name="connsiteY2" fmla="*/ 6857999 h 6857999"/>
                <a:gd name="connsiteX3" fmla="*/ 6477898 w 7294652"/>
                <a:gd name="connsiteY3" fmla="*/ 6700973 h 6857999"/>
                <a:gd name="connsiteX4" fmla="*/ 6647884 w 7294652"/>
                <a:gd name="connsiteY4" fmla="*/ 6572752 h 6857999"/>
                <a:gd name="connsiteX5" fmla="*/ 6817698 w 7294652"/>
                <a:gd name="connsiteY5" fmla="*/ 6440235 h 6857999"/>
                <a:gd name="connsiteX6" fmla="*/ 7161451 w 7294652"/>
                <a:gd name="connsiteY6" fmla="*/ 6165232 h 6857999"/>
                <a:gd name="connsiteX7" fmla="*/ 1673436 w 7294652"/>
                <a:gd name="connsiteY7" fmla="*/ 0 h 6857999"/>
                <a:gd name="connsiteX8" fmla="*/ 2394951 w 7294652"/>
                <a:gd name="connsiteY8" fmla="*/ 0 h 6857999"/>
                <a:gd name="connsiteX9" fmla="*/ 2244659 w 7294652"/>
                <a:gd name="connsiteY9" fmla="*/ 100763 h 6857999"/>
                <a:gd name="connsiteX10" fmla="*/ 1743903 w 7294652"/>
                <a:gd name="connsiteY10" fmla="*/ 498975 h 6857999"/>
                <a:gd name="connsiteX11" fmla="*/ 1163821 w 7294652"/>
                <a:gd name="connsiteY11" fmla="*/ 1121514 h 6857999"/>
                <a:gd name="connsiteX12" fmla="*/ 704911 w 7294652"/>
                <a:gd name="connsiteY12" fmla="*/ 1837036 h 6857999"/>
                <a:gd name="connsiteX13" fmla="*/ 393472 w 7294652"/>
                <a:gd name="connsiteY13" fmla="*/ 2627669 h 6857999"/>
                <a:gd name="connsiteX14" fmla="*/ 280032 w 7294652"/>
                <a:gd name="connsiteY14" fmla="*/ 3472097 h 6857999"/>
                <a:gd name="connsiteX15" fmla="*/ 327813 w 7294652"/>
                <a:gd name="connsiteY15" fmla="*/ 3884602 h 6857999"/>
                <a:gd name="connsiteX16" fmla="*/ 469096 w 7294652"/>
                <a:gd name="connsiteY16" fmla="*/ 4270809 h 6857999"/>
                <a:gd name="connsiteX17" fmla="*/ 567581 w 7294652"/>
                <a:gd name="connsiteY17" fmla="*/ 4452482 h 6857999"/>
                <a:gd name="connsiteX18" fmla="*/ 680677 w 7294652"/>
                <a:gd name="connsiteY18" fmla="*/ 4628484 h 6857999"/>
                <a:gd name="connsiteX19" fmla="*/ 941928 w 7294652"/>
                <a:gd name="connsiteY19" fmla="*/ 4968628 h 6857999"/>
                <a:gd name="connsiteX20" fmla="*/ 1224665 w 7294652"/>
                <a:gd name="connsiteY20" fmla="*/ 5311349 h 6857999"/>
                <a:gd name="connsiteX21" fmla="*/ 1365259 w 7294652"/>
                <a:gd name="connsiteY21" fmla="*/ 5490273 h 6857999"/>
                <a:gd name="connsiteX22" fmla="*/ 1432808 w 7294652"/>
                <a:gd name="connsiteY22" fmla="*/ 5577931 h 6857999"/>
                <a:gd name="connsiteX23" fmla="*/ 1498980 w 7294652"/>
                <a:gd name="connsiteY23" fmla="*/ 5662148 h 6857999"/>
                <a:gd name="connsiteX24" fmla="*/ 2067548 w 7294652"/>
                <a:gd name="connsiteY24" fmla="*/ 6283312 h 6857999"/>
                <a:gd name="connsiteX25" fmla="*/ 2369879 w 7294652"/>
                <a:gd name="connsiteY25" fmla="*/ 6562782 h 6857999"/>
                <a:gd name="connsiteX26" fmla="*/ 2686645 w 7294652"/>
                <a:gd name="connsiteY26" fmla="*/ 6820598 h 6857999"/>
                <a:gd name="connsiteX27" fmla="*/ 2738907 w 7294652"/>
                <a:gd name="connsiteY27" fmla="*/ 6857999 h 6857999"/>
                <a:gd name="connsiteX28" fmla="*/ 1731787 w 7294652"/>
                <a:gd name="connsiteY28" fmla="*/ 6857999 h 6857999"/>
                <a:gd name="connsiteX29" fmla="*/ 1607949 w 7294652"/>
                <a:gd name="connsiteY29" fmla="*/ 6732770 h 6857999"/>
                <a:gd name="connsiteX30" fmla="*/ 1309057 w 7294652"/>
                <a:gd name="connsiteY30" fmla="*/ 6370109 h 6857999"/>
                <a:gd name="connsiteX31" fmla="*/ 1048147 w 7294652"/>
                <a:gd name="connsiteY31" fmla="*/ 5986138 h 6857999"/>
                <a:gd name="connsiteX32" fmla="*/ 987131 w 7294652"/>
                <a:gd name="connsiteY32" fmla="*/ 5888512 h 6857999"/>
                <a:gd name="connsiteX33" fmla="*/ 928866 w 7294652"/>
                <a:gd name="connsiteY33" fmla="*/ 5793463 h 6857999"/>
                <a:gd name="connsiteX34" fmla="*/ 813708 w 7294652"/>
                <a:gd name="connsiteY34" fmla="*/ 5609556 h 6857999"/>
                <a:gd name="connsiteX35" fmla="*/ 574972 w 7294652"/>
                <a:gd name="connsiteY35" fmla="*/ 5231598 h 6857999"/>
                <a:gd name="connsiteX36" fmla="*/ 342424 w 7294652"/>
                <a:gd name="connsiteY36" fmla="*/ 4834048 h 6857999"/>
                <a:gd name="connsiteX37" fmla="*/ 237579 w 7294652"/>
                <a:gd name="connsiteY37" fmla="*/ 4623500 h 6857999"/>
                <a:gd name="connsiteX38" fmla="*/ 148373 w 7294652"/>
                <a:gd name="connsiteY38" fmla="*/ 4404356 h 6857999"/>
                <a:gd name="connsiteX39" fmla="*/ 79623 w 7294652"/>
                <a:gd name="connsiteY39" fmla="*/ 4175762 h 6857999"/>
                <a:gd name="connsiteX40" fmla="*/ 54185 w 7294652"/>
                <a:gd name="connsiteY40" fmla="*/ 4059229 h 6857999"/>
                <a:gd name="connsiteX41" fmla="*/ 43013 w 7294652"/>
                <a:gd name="connsiteY41" fmla="*/ 4000790 h 6857999"/>
                <a:gd name="connsiteX42" fmla="*/ 33734 w 7294652"/>
                <a:gd name="connsiteY42" fmla="*/ 3942180 h 6857999"/>
                <a:gd name="connsiteX43" fmla="*/ 45 w 7294652"/>
                <a:gd name="connsiteY43" fmla="*/ 3472097 h 6857999"/>
                <a:gd name="connsiteX44" fmla="*/ 95436 w 7294652"/>
                <a:gd name="connsiteY44" fmla="*/ 2557372 h 6857999"/>
                <a:gd name="connsiteX45" fmla="*/ 382126 w 7294652"/>
                <a:gd name="connsiteY45" fmla="*/ 1680799 h 6857999"/>
                <a:gd name="connsiteX46" fmla="*/ 1457043 w 7294652"/>
                <a:gd name="connsiteY46" fmla="*/ 19217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Lst>
              <a:rect l="l" t="t" r="r" b="b"/>
              <a:pathLst>
                <a:path w="7294652" h="6857999">
                  <a:moveTo>
                    <a:pt x="7294652" y="6063030"/>
                  </a:moveTo>
                  <a:lnTo>
                    <a:pt x="7294652" y="6857999"/>
                  </a:lnTo>
                  <a:lnTo>
                    <a:pt x="6248575" y="6857999"/>
                  </a:lnTo>
                  <a:lnTo>
                    <a:pt x="6477898" y="6700973"/>
                  </a:lnTo>
                  <a:cubicBezTo>
                    <a:pt x="6534790" y="6659378"/>
                    <a:pt x="6591336" y="6616237"/>
                    <a:pt x="6647884" y="6572752"/>
                  </a:cubicBezTo>
                  <a:cubicBezTo>
                    <a:pt x="6704432" y="6529268"/>
                    <a:pt x="6761151" y="6485095"/>
                    <a:pt x="6817698" y="6440235"/>
                  </a:cubicBezTo>
                  <a:lnTo>
                    <a:pt x="7161451" y="6165232"/>
                  </a:lnTo>
                  <a:close/>
                  <a:moveTo>
                    <a:pt x="1673436" y="0"/>
                  </a:moveTo>
                  <a:lnTo>
                    <a:pt x="2394951" y="0"/>
                  </a:lnTo>
                  <a:lnTo>
                    <a:pt x="2244659" y="100763"/>
                  </a:lnTo>
                  <a:cubicBezTo>
                    <a:pt x="2071051" y="224086"/>
                    <a:pt x="1903860" y="356975"/>
                    <a:pt x="1743903" y="498975"/>
                  </a:cubicBezTo>
                  <a:cubicBezTo>
                    <a:pt x="1533218" y="689638"/>
                    <a:pt x="1339146" y="897902"/>
                    <a:pt x="1163821" y="1121514"/>
                  </a:cubicBezTo>
                  <a:cubicBezTo>
                    <a:pt x="988284" y="1344764"/>
                    <a:pt x="834608" y="1584376"/>
                    <a:pt x="704911" y="1837036"/>
                  </a:cubicBezTo>
                  <a:cubicBezTo>
                    <a:pt x="573950" y="2089059"/>
                    <a:pt x="469577" y="2354041"/>
                    <a:pt x="393472" y="2627669"/>
                  </a:cubicBezTo>
                  <a:cubicBezTo>
                    <a:pt x="318269" y="2902842"/>
                    <a:pt x="280119" y="3186833"/>
                    <a:pt x="280032" y="3472097"/>
                  </a:cubicBezTo>
                  <a:cubicBezTo>
                    <a:pt x="280349" y="3610956"/>
                    <a:pt x="296380" y="3749334"/>
                    <a:pt x="327813" y="3884602"/>
                  </a:cubicBezTo>
                  <a:cubicBezTo>
                    <a:pt x="360878" y="4018046"/>
                    <a:pt x="408244" y="4147540"/>
                    <a:pt x="469096" y="4270809"/>
                  </a:cubicBezTo>
                  <a:cubicBezTo>
                    <a:pt x="499175" y="4332511"/>
                    <a:pt x="532347" y="4393012"/>
                    <a:pt x="567581" y="4452482"/>
                  </a:cubicBezTo>
                  <a:cubicBezTo>
                    <a:pt x="602815" y="4511953"/>
                    <a:pt x="641144" y="4570562"/>
                    <a:pt x="680677" y="4628484"/>
                  </a:cubicBezTo>
                  <a:cubicBezTo>
                    <a:pt x="760771" y="4743985"/>
                    <a:pt x="849802" y="4856048"/>
                    <a:pt x="941928" y="4968628"/>
                  </a:cubicBezTo>
                  <a:cubicBezTo>
                    <a:pt x="1034055" y="5081206"/>
                    <a:pt x="1130994" y="5193958"/>
                    <a:pt x="1224665" y="5311349"/>
                  </a:cubicBezTo>
                  <a:cubicBezTo>
                    <a:pt x="1271987" y="5369787"/>
                    <a:pt x="1318853" y="5429429"/>
                    <a:pt x="1365259" y="5490273"/>
                  </a:cubicBezTo>
                  <a:lnTo>
                    <a:pt x="1432808" y="5577931"/>
                  </a:lnTo>
                  <a:cubicBezTo>
                    <a:pt x="1454979" y="5605947"/>
                    <a:pt x="1476121" y="5634821"/>
                    <a:pt x="1498980" y="5662148"/>
                  </a:cubicBezTo>
                  <a:cubicBezTo>
                    <a:pt x="1676323" y="5880038"/>
                    <a:pt x="1866158" y="6087441"/>
                    <a:pt x="2067548" y="6283312"/>
                  </a:cubicBezTo>
                  <a:cubicBezTo>
                    <a:pt x="2166203" y="6379907"/>
                    <a:pt x="2266974" y="6473064"/>
                    <a:pt x="2369879" y="6562782"/>
                  </a:cubicBezTo>
                  <a:cubicBezTo>
                    <a:pt x="2473005" y="6652331"/>
                    <a:pt x="2577677" y="6738957"/>
                    <a:pt x="2686645" y="6820598"/>
                  </a:cubicBezTo>
                  <a:lnTo>
                    <a:pt x="2738907" y="6857999"/>
                  </a:lnTo>
                  <a:lnTo>
                    <a:pt x="1731787" y="6857999"/>
                  </a:lnTo>
                  <a:lnTo>
                    <a:pt x="1607949" y="6732770"/>
                  </a:lnTo>
                  <a:cubicBezTo>
                    <a:pt x="1501232" y="6617903"/>
                    <a:pt x="1401421" y="6496799"/>
                    <a:pt x="1309057" y="6370109"/>
                  </a:cubicBezTo>
                  <a:cubicBezTo>
                    <a:pt x="1217103" y="6244469"/>
                    <a:pt x="1129618" y="6116590"/>
                    <a:pt x="1048147" y="5986138"/>
                  </a:cubicBezTo>
                  <a:cubicBezTo>
                    <a:pt x="1027179" y="5953825"/>
                    <a:pt x="1007414" y="5920996"/>
                    <a:pt x="987131" y="5888512"/>
                  </a:cubicBezTo>
                  <a:lnTo>
                    <a:pt x="928866" y="5793463"/>
                  </a:lnTo>
                  <a:cubicBezTo>
                    <a:pt x="891568" y="5732276"/>
                    <a:pt x="852725" y="5671260"/>
                    <a:pt x="813708" y="5609556"/>
                  </a:cubicBezTo>
                  <a:lnTo>
                    <a:pt x="574972" y="5231598"/>
                  </a:lnTo>
                  <a:cubicBezTo>
                    <a:pt x="495221" y="5103551"/>
                    <a:pt x="416158" y="4971549"/>
                    <a:pt x="342424" y="4834048"/>
                  </a:cubicBezTo>
                  <a:cubicBezTo>
                    <a:pt x="305641" y="4765298"/>
                    <a:pt x="270236" y="4695343"/>
                    <a:pt x="237579" y="4623500"/>
                  </a:cubicBezTo>
                  <a:cubicBezTo>
                    <a:pt x="204922" y="4551655"/>
                    <a:pt x="175187" y="4478607"/>
                    <a:pt x="148373" y="4404356"/>
                  </a:cubicBezTo>
                  <a:cubicBezTo>
                    <a:pt x="121561" y="4330107"/>
                    <a:pt x="99046" y="4252934"/>
                    <a:pt x="79623" y="4175762"/>
                  </a:cubicBezTo>
                  <a:cubicBezTo>
                    <a:pt x="70514" y="4136916"/>
                    <a:pt x="61577" y="4098245"/>
                    <a:pt x="54185" y="4059229"/>
                  </a:cubicBezTo>
                  <a:lnTo>
                    <a:pt x="43013" y="4000790"/>
                  </a:lnTo>
                  <a:lnTo>
                    <a:pt x="33734" y="3942180"/>
                  </a:lnTo>
                  <a:cubicBezTo>
                    <a:pt x="10461" y="3786581"/>
                    <a:pt x="-801" y="3629416"/>
                    <a:pt x="45" y="3472097"/>
                  </a:cubicBezTo>
                  <a:cubicBezTo>
                    <a:pt x="863" y="3164748"/>
                    <a:pt x="32824" y="2858275"/>
                    <a:pt x="95436" y="2557372"/>
                  </a:cubicBezTo>
                  <a:cubicBezTo>
                    <a:pt x="157549" y="2255281"/>
                    <a:pt x="253728" y="1961216"/>
                    <a:pt x="382126" y="1680799"/>
                  </a:cubicBezTo>
                  <a:cubicBezTo>
                    <a:pt x="639940" y="1120482"/>
                    <a:pt x="1015492" y="619117"/>
                    <a:pt x="1457043" y="192176"/>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Freeform: Shape 29">
              <a:extLst>
                <a:ext uri="{FF2B5EF4-FFF2-40B4-BE49-F238E27FC236}">
                  <a16:creationId xmlns:a16="http://schemas.microsoft.com/office/drawing/2014/main" id="{A77FC097-E4F2-4A45-82E8-3808FA553C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00650" y="-5799"/>
              <a:ext cx="7291350" cy="6858000"/>
            </a:xfrm>
            <a:custGeom>
              <a:avLst/>
              <a:gdLst>
                <a:gd name="connsiteX0" fmla="*/ 7291350 w 7291350"/>
                <a:gd name="connsiteY0" fmla="*/ 5718699 h 6858000"/>
                <a:gd name="connsiteX1" fmla="*/ 7291350 w 7291350"/>
                <a:gd name="connsiteY1" fmla="*/ 6806115 h 6858000"/>
                <a:gd name="connsiteX2" fmla="*/ 7224124 w 7291350"/>
                <a:gd name="connsiteY2" fmla="*/ 6858000 h 6858000"/>
                <a:gd name="connsiteX3" fmla="*/ 5607142 w 7291350"/>
                <a:gd name="connsiteY3" fmla="*/ 6858000 h 6858000"/>
                <a:gd name="connsiteX4" fmla="*/ 5736072 w 7291350"/>
                <a:gd name="connsiteY4" fmla="*/ 6801170 h 6858000"/>
                <a:gd name="connsiteX5" fmla="*/ 6949826 w 7291350"/>
                <a:gd name="connsiteY5" fmla="*/ 5983707 h 6858000"/>
                <a:gd name="connsiteX6" fmla="*/ 7220703 w 7291350"/>
                <a:gd name="connsiteY6" fmla="*/ 5773675 h 6858000"/>
                <a:gd name="connsiteX7" fmla="*/ 7218419 w 7291350"/>
                <a:gd name="connsiteY7" fmla="*/ 0 h 6858000"/>
                <a:gd name="connsiteX8" fmla="*/ 7291350 w 7291350"/>
                <a:gd name="connsiteY8" fmla="*/ 0 h 6858000"/>
                <a:gd name="connsiteX9" fmla="*/ 7291350 w 7291350"/>
                <a:gd name="connsiteY9" fmla="*/ 50138 h 6858000"/>
                <a:gd name="connsiteX10" fmla="*/ 1797607 w 7291350"/>
                <a:gd name="connsiteY10" fmla="*/ 0 h 6858000"/>
                <a:gd name="connsiteX11" fmla="*/ 3385676 w 7291350"/>
                <a:gd name="connsiteY11" fmla="*/ 0 h 6858000"/>
                <a:gd name="connsiteX12" fmla="*/ 3360567 w 7291350"/>
                <a:gd name="connsiteY12" fmla="*/ 11552 h 6858000"/>
                <a:gd name="connsiteX13" fmla="*/ 2267395 w 7291350"/>
                <a:gd name="connsiteY13" fmla="*/ 725831 h 6858000"/>
                <a:gd name="connsiteX14" fmla="*/ 1234074 w 7291350"/>
                <a:gd name="connsiteY14" fmla="*/ 2007171 h 6858000"/>
                <a:gd name="connsiteX15" fmla="*/ 859383 w 7291350"/>
                <a:gd name="connsiteY15" fmla="*/ 3498372 h 6858000"/>
                <a:gd name="connsiteX16" fmla="*/ 1479513 w 7291350"/>
                <a:gd name="connsiteY16" fmla="*/ 4883182 h 6858000"/>
                <a:gd name="connsiteX17" fmla="*/ 1791985 w 7291350"/>
                <a:gd name="connsiteY17" fmla="*/ 5322671 h 6858000"/>
                <a:gd name="connsiteX18" fmla="*/ 3397295 w 7291350"/>
                <a:gd name="connsiteY18" fmla="*/ 6784567 h 6858000"/>
                <a:gd name="connsiteX19" fmla="*/ 3590446 w 7291350"/>
                <a:gd name="connsiteY19" fmla="*/ 6858000 h 6858000"/>
                <a:gd name="connsiteX20" fmla="*/ 1970757 w 7291350"/>
                <a:gd name="connsiteY20" fmla="*/ 6858000 h 6858000"/>
                <a:gd name="connsiteX21" fmla="*/ 1735872 w 7291350"/>
                <a:gd name="connsiteY21" fmla="*/ 6627685 h 6858000"/>
                <a:gd name="connsiteX22" fmla="*/ 1080932 w 7291350"/>
                <a:gd name="connsiteY22" fmla="*/ 5805127 h 6858000"/>
                <a:gd name="connsiteX23" fmla="*/ 0 w 7291350"/>
                <a:gd name="connsiteY23" fmla="*/ 3498372 h 6858000"/>
                <a:gd name="connsiteX24" fmla="*/ 1708174 w 7291350"/>
                <a:gd name="connsiteY24"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7291350" h="6858000">
                  <a:moveTo>
                    <a:pt x="7291350" y="5718699"/>
                  </a:moveTo>
                  <a:lnTo>
                    <a:pt x="7291350" y="6806115"/>
                  </a:lnTo>
                  <a:lnTo>
                    <a:pt x="7224124" y="6858000"/>
                  </a:lnTo>
                  <a:lnTo>
                    <a:pt x="5607142" y="6858000"/>
                  </a:lnTo>
                  <a:lnTo>
                    <a:pt x="5736072" y="6801170"/>
                  </a:lnTo>
                  <a:cubicBezTo>
                    <a:pt x="6122313" y="6616106"/>
                    <a:pt x="6503069" y="6332805"/>
                    <a:pt x="6949826" y="5983707"/>
                  </a:cubicBezTo>
                  <a:cubicBezTo>
                    <a:pt x="7041094" y="5912378"/>
                    <a:pt x="7132358" y="5842426"/>
                    <a:pt x="7220703" y="5773675"/>
                  </a:cubicBezTo>
                  <a:close/>
                  <a:moveTo>
                    <a:pt x="7218419" y="0"/>
                  </a:moveTo>
                  <a:lnTo>
                    <a:pt x="7291350" y="0"/>
                  </a:lnTo>
                  <a:lnTo>
                    <a:pt x="7291350" y="50138"/>
                  </a:lnTo>
                  <a:close/>
                  <a:moveTo>
                    <a:pt x="1797607" y="0"/>
                  </a:moveTo>
                  <a:lnTo>
                    <a:pt x="3385676" y="0"/>
                  </a:lnTo>
                  <a:lnTo>
                    <a:pt x="3360567" y="11552"/>
                  </a:lnTo>
                  <a:cubicBezTo>
                    <a:pt x="2968013" y="202286"/>
                    <a:pt x="2600620" y="442170"/>
                    <a:pt x="2267395" y="725831"/>
                  </a:cubicBezTo>
                  <a:cubicBezTo>
                    <a:pt x="1824986" y="1104820"/>
                    <a:pt x="1477279" y="1536057"/>
                    <a:pt x="1234074" y="2007171"/>
                  </a:cubicBezTo>
                  <a:cubicBezTo>
                    <a:pt x="985368" y="2488770"/>
                    <a:pt x="859383" y="2990476"/>
                    <a:pt x="859383" y="3498372"/>
                  </a:cubicBezTo>
                  <a:cubicBezTo>
                    <a:pt x="859383" y="4010222"/>
                    <a:pt x="1060651" y="4308942"/>
                    <a:pt x="1479513" y="4883182"/>
                  </a:cubicBezTo>
                  <a:cubicBezTo>
                    <a:pt x="1580577" y="5021714"/>
                    <a:pt x="1685078" y="5164888"/>
                    <a:pt x="1791985" y="5322671"/>
                  </a:cubicBezTo>
                  <a:cubicBezTo>
                    <a:pt x="2283419" y="6046950"/>
                    <a:pt x="2796809" y="6521439"/>
                    <a:pt x="3397295" y="6784567"/>
                  </a:cubicBezTo>
                  <a:lnTo>
                    <a:pt x="3590446" y="6858000"/>
                  </a:lnTo>
                  <a:lnTo>
                    <a:pt x="1970757" y="6858000"/>
                  </a:lnTo>
                  <a:lnTo>
                    <a:pt x="1735872" y="6627685"/>
                  </a:lnTo>
                  <a:cubicBezTo>
                    <a:pt x="1502484" y="6382823"/>
                    <a:pt x="1285774" y="6107254"/>
                    <a:pt x="1080932" y="5805127"/>
                  </a:cubicBezTo>
                  <a:cubicBezTo>
                    <a:pt x="556365" y="5032027"/>
                    <a:pt x="0" y="4501616"/>
                    <a:pt x="0" y="3498372"/>
                  </a:cubicBezTo>
                  <a:cubicBezTo>
                    <a:pt x="0" y="2160829"/>
                    <a:pt x="685186" y="949872"/>
                    <a:pt x="1708174" y="7330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D0DF88B0-FA8A-47F5-8EAC-1880B1A51B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2894" y="-5799"/>
              <a:ext cx="7269107" cy="6858000"/>
            </a:xfrm>
            <a:custGeom>
              <a:avLst/>
              <a:gdLst>
                <a:gd name="connsiteX0" fmla="*/ 7269107 w 7269107"/>
                <a:gd name="connsiteY0" fmla="*/ 5518449 h 6858000"/>
                <a:gd name="connsiteX1" fmla="*/ 7269107 w 7269107"/>
                <a:gd name="connsiteY1" fmla="*/ 6823281 h 6858000"/>
                <a:gd name="connsiteX2" fmla="*/ 7224122 w 7269107"/>
                <a:gd name="connsiteY2" fmla="*/ 6858000 h 6858000"/>
                <a:gd name="connsiteX3" fmla="*/ 4927054 w 7269107"/>
                <a:gd name="connsiteY3" fmla="*/ 6858000 h 6858000"/>
                <a:gd name="connsiteX4" fmla="*/ 4982167 w 7269107"/>
                <a:gd name="connsiteY4" fmla="*/ 6852876 h 6858000"/>
                <a:gd name="connsiteX5" fmla="*/ 5743768 w 7269107"/>
                <a:gd name="connsiteY5" fmla="*/ 6606245 h 6858000"/>
                <a:gd name="connsiteX6" fmla="*/ 6843778 w 7269107"/>
                <a:gd name="connsiteY6" fmla="*/ 5848440 h 6858000"/>
                <a:gd name="connsiteX7" fmla="*/ 7115515 w 7269107"/>
                <a:gd name="connsiteY7" fmla="*/ 5637891 h 6858000"/>
                <a:gd name="connsiteX8" fmla="*/ 6870111 w 7269107"/>
                <a:gd name="connsiteY8" fmla="*/ 0 h 6858000"/>
                <a:gd name="connsiteX9" fmla="*/ 7269107 w 7269107"/>
                <a:gd name="connsiteY9" fmla="*/ 0 h 6858000"/>
                <a:gd name="connsiteX10" fmla="*/ 7269107 w 7269107"/>
                <a:gd name="connsiteY10" fmla="*/ 243137 h 6858000"/>
                <a:gd name="connsiteX11" fmla="*/ 7089989 w 7269107"/>
                <a:gd name="connsiteY11" fmla="*/ 119955 h 6858000"/>
                <a:gd name="connsiteX12" fmla="*/ 6952948 w 7269107"/>
                <a:gd name="connsiteY12" fmla="*/ 41521 h 6858000"/>
                <a:gd name="connsiteX13" fmla="*/ 1797606 w 7269107"/>
                <a:gd name="connsiteY13" fmla="*/ 0 h 6858000"/>
                <a:gd name="connsiteX14" fmla="*/ 3815328 w 7269107"/>
                <a:gd name="connsiteY14" fmla="*/ 0 h 6858000"/>
                <a:gd name="connsiteX15" fmla="*/ 3627371 w 7269107"/>
                <a:gd name="connsiteY15" fmla="*/ 77142 h 6858000"/>
                <a:gd name="connsiteX16" fmla="*/ 2379115 w 7269107"/>
                <a:gd name="connsiteY16" fmla="*/ 856285 h 6858000"/>
                <a:gd name="connsiteX17" fmla="*/ 1386699 w 7269107"/>
                <a:gd name="connsiteY17" fmla="*/ 2086062 h 6858000"/>
                <a:gd name="connsiteX18" fmla="*/ 1031258 w 7269107"/>
                <a:gd name="connsiteY18" fmla="*/ 3498372 h 6858000"/>
                <a:gd name="connsiteX19" fmla="*/ 1618904 w 7269107"/>
                <a:gd name="connsiteY19" fmla="*/ 4781604 h 6858000"/>
                <a:gd name="connsiteX20" fmla="*/ 1934812 w 7269107"/>
                <a:gd name="connsiteY20" fmla="*/ 5225904 h 6858000"/>
                <a:gd name="connsiteX21" fmla="*/ 3140010 w 7269107"/>
                <a:gd name="connsiteY21" fmla="*/ 6456196 h 6858000"/>
                <a:gd name="connsiteX22" fmla="*/ 4281662 w 7269107"/>
                <a:gd name="connsiteY22" fmla="*/ 6843305 h 6858000"/>
                <a:gd name="connsiteX23" fmla="*/ 4449058 w 7269107"/>
                <a:gd name="connsiteY23" fmla="*/ 6858000 h 6858000"/>
                <a:gd name="connsiteX24" fmla="*/ 1970756 w 7269107"/>
                <a:gd name="connsiteY24" fmla="*/ 6858000 h 6858000"/>
                <a:gd name="connsiteX25" fmla="*/ 1735871 w 7269107"/>
                <a:gd name="connsiteY25" fmla="*/ 6627685 h 6858000"/>
                <a:gd name="connsiteX26" fmla="*/ 1080930 w 7269107"/>
                <a:gd name="connsiteY26" fmla="*/ 5805127 h 6858000"/>
                <a:gd name="connsiteX27" fmla="*/ 0 w 7269107"/>
                <a:gd name="connsiteY27" fmla="*/ 3498372 h 6858000"/>
                <a:gd name="connsiteX28" fmla="*/ 1708172 w 7269107"/>
                <a:gd name="connsiteY28" fmla="*/ 73302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7269107" h="6858000">
                  <a:moveTo>
                    <a:pt x="7269107" y="5518449"/>
                  </a:moveTo>
                  <a:lnTo>
                    <a:pt x="7269107" y="6823281"/>
                  </a:lnTo>
                  <a:lnTo>
                    <a:pt x="7224122" y="6858000"/>
                  </a:lnTo>
                  <a:lnTo>
                    <a:pt x="4927054" y="6858000"/>
                  </a:lnTo>
                  <a:lnTo>
                    <a:pt x="4982167" y="6852876"/>
                  </a:lnTo>
                  <a:cubicBezTo>
                    <a:pt x="5236517" y="6821036"/>
                    <a:pt x="5483373" y="6740566"/>
                    <a:pt x="5743768" y="6606245"/>
                  </a:cubicBezTo>
                  <a:cubicBezTo>
                    <a:pt x="6099551" y="6422337"/>
                    <a:pt x="6452586" y="6154209"/>
                    <a:pt x="6843778" y="5848440"/>
                  </a:cubicBezTo>
                  <a:cubicBezTo>
                    <a:pt x="6935559" y="5776768"/>
                    <a:pt x="7026997" y="5706642"/>
                    <a:pt x="7115515" y="5637891"/>
                  </a:cubicBezTo>
                  <a:close/>
                  <a:moveTo>
                    <a:pt x="6870111" y="0"/>
                  </a:moveTo>
                  <a:lnTo>
                    <a:pt x="7269107" y="0"/>
                  </a:lnTo>
                  <a:lnTo>
                    <a:pt x="7269107" y="243137"/>
                  </a:lnTo>
                  <a:lnTo>
                    <a:pt x="7089989" y="119955"/>
                  </a:lnTo>
                  <a:cubicBezTo>
                    <a:pt x="7045081" y="92581"/>
                    <a:pt x="6999384" y="66425"/>
                    <a:pt x="6952948" y="41521"/>
                  </a:cubicBezTo>
                  <a:close/>
                  <a:moveTo>
                    <a:pt x="1797606" y="0"/>
                  </a:moveTo>
                  <a:lnTo>
                    <a:pt x="3815328" y="0"/>
                  </a:lnTo>
                  <a:lnTo>
                    <a:pt x="3627371" y="77142"/>
                  </a:lnTo>
                  <a:cubicBezTo>
                    <a:pt x="3175548" y="273822"/>
                    <a:pt x="2754868" y="536281"/>
                    <a:pt x="2379115" y="856285"/>
                  </a:cubicBezTo>
                  <a:cubicBezTo>
                    <a:pt x="1959736" y="1215679"/>
                    <a:pt x="1616497" y="1640901"/>
                    <a:pt x="1386699" y="2086062"/>
                  </a:cubicBezTo>
                  <a:cubicBezTo>
                    <a:pt x="1151572" y="2543083"/>
                    <a:pt x="1031258" y="3018150"/>
                    <a:pt x="1031258" y="3498372"/>
                  </a:cubicBezTo>
                  <a:cubicBezTo>
                    <a:pt x="1031258" y="3957455"/>
                    <a:pt x="1211213" y="4223692"/>
                    <a:pt x="1618904" y="4781604"/>
                  </a:cubicBezTo>
                  <a:cubicBezTo>
                    <a:pt x="1720826" y="4921339"/>
                    <a:pt x="1826186" y="5065887"/>
                    <a:pt x="1934812" y="5225904"/>
                  </a:cubicBezTo>
                  <a:cubicBezTo>
                    <a:pt x="2318957" y="5792064"/>
                    <a:pt x="2713069" y="6194600"/>
                    <a:pt x="3140010" y="6456196"/>
                  </a:cubicBezTo>
                  <a:cubicBezTo>
                    <a:pt x="3479423" y="6664512"/>
                    <a:pt x="3855769" y="6792387"/>
                    <a:pt x="4281662" y="6843305"/>
                  </a:cubicBezTo>
                  <a:lnTo>
                    <a:pt x="4449058" y="6858000"/>
                  </a:lnTo>
                  <a:lnTo>
                    <a:pt x="1970756" y="6858000"/>
                  </a:lnTo>
                  <a:lnTo>
                    <a:pt x="1735871" y="6627685"/>
                  </a:lnTo>
                  <a:cubicBezTo>
                    <a:pt x="1502482" y="6382823"/>
                    <a:pt x="1285773" y="6107254"/>
                    <a:pt x="1080930" y="5805127"/>
                  </a:cubicBezTo>
                  <a:cubicBezTo>
                    <a:pt x="556364" y="5032027"/>
                    <a:pt x="0" y="4501616"/>
                    <a:pt x="0" y="3498372"/>
                  </a:cubicBezTo>
                  <a:cubicBezTo>
                    <a:pt x="0" y="2160829"/>
                    <a:pt x="685185" y="949872"/>
                    <a:pt x="1708172" y="73302"/>
                  </a:cubicBezTo>
                  <a:close/>
                </a:path>
              </a:pathLst>
            </a:custGeom>
            <a:gradFill>
              <a:gsLst>
                <a:gs pos="2000">
                  <a:schemeClr val="bg1">
                    <a:alpha val="10000"/>
                  </a:schemeClr>
                </a:gs>
                <a:gs pos="5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Rectangle 1"/>
          <p:cNvSpPr/>
          <p:nvPr/>
        </p:nvSpPr>
        <p:spPr>
          <a:xfrm>
            <a:off x="4974609" y="1032987"/>
            <a:ext cx="3689331" cy="4792027"/>
          </a:xfrm>
          <a:prstGeom prst="rect">
            <a:avLst/>
          </a:prstGeom>
        </p:spPr>
        <p:txBody>
          <a:bodyPr vert="horz" lIns="91440" tIns="45720" rIns="91440" bIns="45720" rtlCol="0" anchor="ctr">
            <a:normAutofit/>
          </a:bodyPr>
          <a:lstStyle/>
          <a:p>
            <a:pPr indent="-228600">
              <a:lnSpc>
                <a:spcPct val="90000"/>
              </a:lnSpc>
              <a:spcAft>
                <a:spcPts val="600"/>
              </a:spcAft>
              <a:buFont typeface="Arial" panose="020B0604020202020204" pitchFamily="34" charset="0"/>
              <a:buChar char="•"/>
            </a:pPr>
            <a:r>
              <a:rPr lang="en-US" sz="1600" u="sng">
                <a:solidFill>
                  <a:schemeClr val="tx2"/>
                </a:solidFill>
              </a:rPr>
              <a:t>Local Immigration Advice Centres</a:t>
            </a:r>
          </a:p>
          <a:p>
            <a:pPr marL="457200" indent="-228600">
              <a:lnSpc>
                <a:spcPct val="90000"/>
              </a:lnSpc>
              <a:spcAft>
                <a:spcPts val="600"/>
              </a:spcAft>
              <a:buFont typeface="Arial" panose="020B0604020202020204" pitchFamily="34" charset="0"/>
              <a:buChar char="•"/>
            </a:pPr>
            <a:endParaRPr lang="en-US" sz="1600">
              <a:solidFill>
                <a:schemeClr val="tx2"/>
              </a:solidFill>
            </a:endParaRPr>
          </a:p>
          <a:p>
            <a:pPr marL="457200" indent="-228600">
              <a:lnSpc>
                <a:spcPct val="90000"/>
              </a:lnSpc>
              <a:spcAft>
                <a:spcPts val="600"/>
              </a:spcAft>
              <a:buFont typeface="Arial" panose="020B0604020202020204" pitchFamily="34" charset="0"/>
              <a:buChar char="•"/>
            </a:pPr>
            <a:r>
              <a:rPr lang="en-US" sz="1600">
                <a:solidFill>
                  <a:schemeClr val="tx2"/>
                </a:solidFill>
              </a:rPr>
              <a:t>Plumstead Community Law Centre</a:t>
            </a:r>
            <a:br>
              <a:rPr lang="en-US" sz="1600">
                <a:solidFill>
                  <a:schemeClr val="tx2"/>
                </a:solidFill>
              </a:rPr>
            </a:br>
            <a:r>
              <a:rPr lang="en-US" sz="1600">
                <a:solidFill>
                  <a:schemeClr val="tx2"/>
                </a:solidFill>
              </a:rPr>
              <a:t>36 Wellington Street</a:t>
            </a:r>
            <a:br>
              <a:rPr lang="en-US" sz="1600">
                <a:solidFill>
                  <a:schemeClr val="tx2"/>
                </a:solidFill>
              </a:rPr>
            </a:br>
            <a:r>
              <a:rPr lang="en-US" sz="1600">
                <a:solidFill>
                  <a:schemeClr val="tx2"/>
                </a:solidFill>
              </a:rPr>
              <a:t>Woolwich</a:t>
            </a:r>
            <a:br>
              <a:rPr lang="en-US" sz="1600">
                <a:solidFill>
                  <a:schemeClr val="tx2"/>
                </a:solidFill>
              </a:rPr>
            </a:br>
            <a:r>
              <a:rPr lang="en-US" sz="1600">
                <a:solidFill>
                  <a:schemeClr val="tx2"/>
                </a:solidFill>
              </a:rPr>
              <a:t>SE18 6PE</a:t>
            </a:r>
            <a:br>
              <a:rPr lang="en-US" sz="1600">
                <a:solidFill>
                  <a:schemeClr val="tx2"/>
                </a:solidFill>
              </a:rPr>
            </a:br>
            <a:r>
              <a:rPr lang="en-US" sz="1600">
                <a:solidFill>
                  <a:schemeClr val="tx2"/>
                </a:solidFill>
              </a:rPr>
              <a:t>London</a:t>
            </a:r>
          </a:p>
          <a:p>
            <a:pPr indent="-228600">
              <a:lnSpc>
                <a:spcPct val="90000"/>
              </a:lnSpc>
              <a:spcAft>
                <a:spcPts val="600"/>
              </a:spcAft>
              <a:buFont typeface="Arial" panose="020B0604020202020204" pitchFamily="34" charset="0"/>
              <a:buChar char="•"/>
            </a:pPr>
            <a:r>
              <a:rPr lang="en-US" sz="1600">
                <a:solidFill>
                  <a:schemeClr val="tx2"/>
                </a:solidFill>
              </a:rPr>
              <a:t>         Advice line, </a:t>
            </a:r>
            <a:r>
              <a:rPr lang="en-US" sz="1600" i="1">
                <a:solidFill>
                  <a:schemeClr val="tx2"/>
                </a:solidFill>
              </a:rPr>
              <a:t>020 8853 9993 E</a:t>
            </a:r>
            <a:r>
              <a:rPr lang="en-US" sz="1600">
                <a:solidFill>
                  <a:schemeClr val="tx2"/>
                </a:solidFill>
              </a:rPr>
              <a:t>mail </a:t>
            </a:r>
            <a:r>
              <a:rPr lang="en-US" sz="1600">
                <a:solidFill>
                  <a:schemeClr val="tx2"/>
                </a:solidFill>
                <a:hlinkClick r:id="rId2"/>
              </a:rPr>
              <a:t>info@pclc.org.uk</a:t>
            </a:r>
            <a:r>
              <a:rPr lang="en-US" sz="1600">
                <a:solidFill>
                  <a:schemeClr val="tx2"/>
                </a:solidFill>
              </a:rPr>
              <a:t> </a:t>
            </a:r>
          </a:p>
          <a:p>
            <a:pPr indent="-228600">
              <a:lnSpc>
                <a:spcPct val="90000"/>
              </a:lnSpc>
              <a:spcAft>
                <a:spcPts val="600"/>
              </a:spcAft>
              <a:buFont typeface="Arial" panose="020B0604020202020204" pitchFamily="34" charset="0"/>
              <a:buChar char="•"/>
            </a:pPr>
            <a:r>
              <a:rPr lang="en-US" sz="1600">
                <a:solidFill>
                  <a:schemeClr val="tx2"/>
                </a:solidFill>
              </a:rPr>
              <a:t>         website:</a:t>
            </a:r>
            <a:r>
              <a:rPr lang="en-US" sz="1600">
                <a:solidFill>
                  <a:schemeClr val="tx2"/>
                </a:solidFill>
                <a:hlinkClick r:id="rId3"/>
              </a:rPr>
              <a:t>http://www.pclc.org.uk/</a:t>
            </a:r>
            <a:endParaRPr lang="en-US" sz="1600">
              <a:solidFill>
                <a:schemeClr val="tx2"/>
              </a:solidFill>
            </a:endParaRPr>
          </a:p>
          <a:p>
            <a:pPr indent="-228600">
              <a:lnSpc>
                <a:spcPct val="90000"/>
              </a:lnSpc>
              <a:spcAft>
                <a:spcPts val="600"/>
              </a:spcAft>
              <a:buFont typeface="Arial" panose="020B0604020202020204" pitchFamily="34" charset="0"/>
              <a:buChar char="•"/>
            </a:pPr>
            <a:endParaRPr lang="en-US" sz="1600">
              <a:solidFill>
                <a:schemeClr val="tx2"/>
              </a:solidFill>
            </a:endParaRPr>
          </a:p>
          <a:p>
            <a:pPr marL="285750" indent="-228600">
              <a:lnSpc>
                <a:spcPct val="90000"/>
              </a:lnSpc>
              <a:spcAft>
                <a:spcPts val="600"/>
              </a:spcAft>
              <a:buFont typeface="Arial" panose="020B0604020202020204" pitchFamily="34" charset="0"/>
              <a:buChar char="•"/>
            </a:pPr>
            <a:r>
              <a:rPr lang="en-US" sz="1600" cap="all">
                <a:solidFill>
                  <a:schemeClr val="tx2"/>
                </a:solidFill>
              </a:rPr>
              <a:t>   LEWISHAM REFUGEE AND MIGRANT NETWORK</a:t>
            </a:r>
          </a:p>
          <a:p>
            <a:pPr indent="-228600">
              <a:lnSpc>
                <a:spcPct val="90000"/>
              </a:lnSpc>
              <a:spcAft>
                <a:spcPts val="600"/>
              </a:spcAft>
              <a:buFont typeface="Arial" panose="020B0604020202020204" pitchFamily="34" charset="0"/>
              <a:buChar char="•"/>
            </a:pPr>
            <a:r>
              <a:rPr lang="en-US" sz="1600">
                <a:solidFill>
                  <a:schemeClr val="tx2"/>
                </a:solidFill>
              </a:rPr>
              <a:t>        341 Evelyn Street, London SE8 5QX</a:t>
            </a:r>
          </a:p>
          <a:p>
            <a:pPr indent="-228600">
              <a:lnSpc>
                <a:spcPct val="90000"/>
              </a:lnSpc>
              <a:spcAft>
                <a:spcPts val="600"/>
              </a:spcAft>
              <a:buFont typeface="Arial" panose="020B0604020202020204" pitchFamily="34" charset="0"/>
              <a:buChar char="•"/>
            </a:pPr>
            <a:r>
              <a:rPr lang="en-US" sz="1600">
                <a:solidFill>
                  <a:schemeClr val="tx2"/>
                </a:solidFill>
              </a:rPr>
              <a:t>        Phone: 020 8694 0323</a:t>
            </a:r>
          </a:p>
          <a:p>
            <a:pPr indent="-228600">
              <a:lnSpc>
                <a:spcPct val="90000"/>
              </a:lnSpc>
              <a:spcAft>
                <a:spcPts val="600"/>
              </a:spcAft>
              <a:buFont typeface="Arial" panose="020B0604020202020204" pitchFamily="34" charset="0"/>
              <a:buChar char="•"/>
            </a:pPr>
            <a:r>
              <a:rPr lang="en-US" sz="1600">
                <a:solidFill>
                  <a:schemeClr val="tx2"/>
                </a:solidFill>
              </a:rPr>
              <a:t>        Email: </a:t>
            </a:r>
            <a:r>
              <a:rPr lang="en-US" sz="1600">
                <a:solidFill>
                  <a:schemeClr val="tx2"/>
                </a:solidFill>
                <a:hlinkClick r:id="rId4"/>
              </a:rPr>
              <a:t>info@lrmn.org.uk</a:t>
            </a:r>
            <a:endParaRPr lang="en-US" sz="1600">
              <a:solidFill>
                <a:schemeClr val="tx2"/>
              </a:solidFill>
            </a:endParaRPr>
          </a:p>
          <a:p>
            <a:pPr indent="-228600">
              <a:lnSpc>
                <a:spcPct val="90000"/>
              </a:lnSpc>
              <a:spcAft>
                <a:spcPts val="600"/>
              </a:spcAft>
              <a:buFont typeface="Arial" panose="020B0604020202020204" pitchFamily="34" charset="0"/>
              <a:buChar char="•"/>
            </a:pPr>
            <a:r>
              <a:rPr lang="en-US" sz="1600">
                <a:solidFill>
                  <a:schemeClr val="tx2"/>
                </a:solidFill>
              </a:rPr>
              <a:t>        </a:t>
            </a:r>
            <a:r>
              <a:rPr lang="en-US" sz="1600">
                <a:solidFill>
                  <a:schemeClr val="tx2"/>
                </a:solidFill>
                <a:hlinkClick r:id="rId5"/>
              </a:rPr>
              <a:t>https://www.lrmn.org.uk/</a:t>
            </a:r>
            <a:r>
              <a:rPr lang="en-US" sz="1600">
                <a:solidFill>
                  <a:schemeClr val="tx2"/>
                </a:solidFill>
              </a:rPr>
              <a:t> </a:t>
            </a:r>
          </a:p>
          <a:p>
            <a:pPr indent="-228600">
              <a:lnSpc>
                <a:spcPct val="90000"/>
              </a:lnSpc>
              <a:spcAft>
                <a:spcPts val="600"/>
              </a:spcAft>
              <a:buFont typeface="Arial" panose="020B0604020202020204" pitchFamily="34" charset="0"/>
              <a:buChar char="•"/>
            </a:pPr>
            <a:endParaRPr lang="en-US" sz="1600">
              <a:solidFill>
                <a:schemeClr val="tx2"/>
              </a:solidFill>
            </a:endParaRPr>
          </a:p>
        </p:txBody>
      </p:sp>
    </p:spTree>
    <p:extLst>
      <p:ext uri="{BB962C8B-B14F-4D97-AF65-F5344CB8AC3E}">
        <p14:creationId xmlns:p14="http://schemas.microsoft.com/office/powerpoint/2010/main" val="7397824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11" name="Group 10">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397" y="508838"/>
            <a:ext cx="3913467" cy="6239661"/>
            <a:chOff x="-19221" y="251144"/>
            <a:chExt cx="5217958" cy="6239661"/>
          </a:xfrm>
        </p:grpSpPr>
        <p:sp>
          <p:nvSpPr>
            <p:cNvPr id="12" name="Freeform: Shape 11">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Rectangle 1"/>
          <p:cNvSpPr/>
          <p:nvPr/>
        </p:nvSpPr>
        <p:spPr>
          <a:xfrm>
            <a:off x="4629150" y="804672"/>
            <a:ext cx="3915918" cy="5230368"/>
          </a:xfrm>
          <a:prstGeom prst="rect">
            <a:avLst/>
          </a:prstGeom>
        </p:spPr>
        <p:txBody>
          <a:bodyPr vert="horz" lIns="91440" tIns="45720" rIns="91440" bIns="45720" rtlCol="0" anchor="ctr">
            <a:normAutofit/>
          </a:bodyPr>
          <a:lstStyle/>
          <a:p>
            <a:pPr>
              <a:lnSpc>
                <a:spcPct val="90000"/>
              </a:lnSpc>
              <a:spcAft>
                <a:spcPts val="600"/>
              </a:spcAft>
            </a:pPr>
            <a:r>
              <a:rPr lang="en-US" sz="1600" u="sng" dirty="0">
                <a:solidFill>
                  <a:schemeClr val="tx2"/>
                </a:solidFill>
              </a:rPr>
              <a:t>Finding immigration advice</a:t>
            </a:r>
          </a:p>
          <a:p>
            <a:pPr indent="-228600">
              <a:lnSpc>
                <a:spcPct val="90000"/>
              </a:lnSpc>
              <a:spcAft>
                <a:spcPts val="600"/>
              </a:spcAft>
              <a:buFont typeface="Arial" panose="020B0604020202020204" pitchFamily="34" charset="0"/>
              <a:buChar char="•"/>
            </a:pPr>
            <a:r>
              <a:rPr lang="en-US" sz="1600" dirty="0">
                <a:solidFill>
                  <a:schemeClr val="tx2"/>
                </a:solidFill>
              </a:rPr>
              <a:t>It is unlawful for a person to provide immigration advice when they are not regulated in one of the following ways. </a:t>
            </a:r>
          </a:p>
          <a:p>
            <a:pPr indent="-228600">
              <a:lnSpc>
                <a:spcPct val="90000"/>
              </a:lnSpc>
              <a:spcAft>
                <a:spcPts val="600"/>
              </a:spcAft>
              <a:buFont typeface="Arial" panose="020B0604020202020204" pitchFamily="34" charset="0"/>
              <a:buChar char="•"/>
            </a:pPr>
            <a:endParaRPr lang="en-US" sz="1600" dirty="0">
              <a:solidFill>
                <a:schemeClr val="tx2"/>
              </a:solidFill>
            </a:endParaRPr>
          </a:p>
          <a:p>
            <a:pPr indent="-228600">
              <a:lnSpc>
                <a:spcPct val="90000"/>
              </a:lnSpc>
              <a:spcAft>
                <a:spcPts val="600"/>
              </a:spcAft>
              <a:buFont typeface="Arial" panose="020B0604020202020204" pitchFamily="34" charset="0"/>
              <a:buChar char="•"/>
            </a:pPr>
            <a:r>
              <a:rPr lang="en-US" sz="1600" dirty="0">
                <a:solidFill>
                  <a:schemeClr val="tx2"/>
                </a:solidFill>
              </a:rPr>
              <a:t>A solicitor regulated by the Law society- recommended that one is selected who has undertaken the immigration and asylum accreditation scheme: http://solicitors. Lawsociety.org.uk/  </a:t>
            </a:r>
          </a:p>
          <a:p>
            <a:pPr indent="-228600">
              <a:lnSpc>
                <a:spcPct val="90000"/>
              </a:lnSpc>
              <a:spcAft>
                <a:spcPts val="600"/>
              </a:spcAft>
              <a:buFont typeface="Arial" panose="020B0604020202020204" pitchFamily="34" charset="0"/>
              <a:buChar char="•"/>
            </a:pPr>
            <a:endParaRPr lang="en-US" sz="1600" dirty="0">
              <a:solidFill>
                <a:schemeClr val="tx2"/>
              </a:solidFill>
            </a:endParaRPr>
          </a:p>
          <a:p>
            <a:pPr indent="-228600">
              <a:lnSpc>
                <a:spcPct val="90000"/>
              </a:lnSpc>
              <a:spcAft>
                <a:spcPts val="600"/>
              </a:spcAft>
              <a:buFont typeface="Arial" panose="020B0604020202020204" pitchFamily="34" charset="0"/>
              <a:buChar char="•"/>
            </a:pPr>
            <a:r>
              <a:rPr lang="en-US" sz="1600" dirty="0">
                <a:solidFill>
                  <a:schemeClr val="tx2"/>
                </a:solidFill>
              </a:rPr>
              <a:t>An adviser registered with the OISC- there are different competency levels e.g. only level 3 advisers can assist with appeals http://home.oisc.gov.uk/howto find a regulated immigration adviser/ adviser finder/finder.aspx </a:t>
            </a:r>
          </a:p>
          <a:p>
            <a:pPr indent="-228600">
              <a:lnSpc>
                <a:spcPct val="90000"/>
              </a:lnSpc>
              <a:spcAft>
                <a:spcPts val="600"/>
              </a:spcAft>
              <a:buFont typeface="Arial" panose="020B0604020202020204" pitchFamily="34" charset="0"/>
              <a:buChar char="•"/>
            </a:pPr>
            <a:endParaRPr lang="en-US" sz="1600" dirty="0">
              <a:solidFill>
                <a:schemeClr val="tx2"/>
              </a:solidFill>
            </a:endParaRPr>
          </a:p>
          <a:p>
            <a:pPr>
              <a:lnSpc>
                <a:spcPct val="90000"/>
              </a:lnSpc>
              <a:spcAft>
                <a:spcPts val="600"/>
              </a:spcAft>
            </a:pPr>
            <a:r>
              <a:rPr lang="en-US" sz="1600" dirty="0">
                <a:solidFill>
                  <a:schemeClr val="tx2"/>
                </a:solidFill>
              </a:rPr>
              <a:t>The NRPF Team has no registered advisors.</a:t>
            </a:r>
          </a:p>
        </p:txBody>
      </p:sp>
    </p:spTree>
    <p:extLst>
      <p:ext uri="{BB962C8B-B14F-4D97-AF65-F5344CB8AC3E}">
        <p14:creationId xmlns:p14="http://schemas.microsoft.com/office/powerpoint/2010/main" val="19271976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Rectangle 1"/>
          <p:cNvSpPr/>
          <p:nvPr/>
        </p:nvSpPr>
        <p:spPr>
          <a:xfrm>
            <a:off x="482600" y="321734"/>
            <a:ext cx="8178799" cy="1135737"/>
          </a:xfrm>
          <a:prstGeom prst="rect">
            <a:avLst/>
          </a:prstGeom>
        </p:spPr>
        <p:txBody>
          <a:bodyPr vert="horz" lIns="91440" tIns="45720" rIns="91440" bIns="45720" rtlCol="0" anchor="ctr">
            <a:normAutofit/>
          </a:bodyPr>
          <a:lstStyle/>
          <a:p>
            <a:pPr>
              <a:lnSpc>
                <a:spcPct val="90000"/>
              </a:lnSpc>
              <a:spcBef>
                <a:spcPct val="0"/>
              </a:spcBef>
              <a:spcAft>
                <a:spcPts val="600"/>
              </a:spcAft>
            </a:pPr>
            <a:r>
              <a:rPr lang="en-US" sz="3100" kern="1200">
                <a:solidFill>
                  <a:schemeClr val="tx1"/>
                </a:solidFill>
                <a:latin typeface="+mj-lt"/>
                <a:ea typeface="+mj-ea"/>
                <a:cs typeface="+mj-cs"/>
              </a:rPr>
              <a:t> Useful contacts within NRPF Team</a:t>
            </a:r>
          </a:p>
        </p:txBody>
      </p:sp>
      <p:sp>
        <p:nvSpPr>
          <p:cNvPr id="3" name="TextBox 2">
            <a:extLst>
              <a:ext uri="{FF2B5EF4-FFF2-40B4-BE49-F238E27FC236}">
                <a16:creationId xmlns:a16="http://schemas.microsoft.com/office/drawing/2014/main" id="{B741805D-65D1-4576-863A-5BC0B5E88039}"/>
              </a:ext>
            </a:extLst>
          </p:cNvPr>
          <p:cNvSpPr txBox="1"/>
          <p:nvPr/>
        </p:nvSpPr>
        <p:spPr>
          <a:xfrm>
            <a:off x="482600" y="1782981"/>
            <a:ext cx="8178799" cy="4393982"/>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700" dirty="0"/>
              <a:t>Main Team Number : 0208 921 3398</a:t>
            </a:r>
          </a:p>
          <a:p>
            <a:pPr indent="-228600">
              <a:lnSpc>
                <a:spcPct val="90000"/>
              </a:lnSpc>
              <a:spcAft>
                <a:spcPts val="600"/>
              </a:spcAft>
              <a:buFont typeface="Arial" panose="020B0604020202020204" pitchFamily="34" charset="0"/>
              <a:buChar char="•"/>
            </a:pPr>
            <a:r>
              <a:rPr lang="en-US" sz="1700" dirty="0"/>
              <a:t>Email: nilrecourse@royalgreenwich.gov.uk</a:t>
            </a:r>
          </a:p>
        </p:txBody>
      </p:sp>
      <p:sp>
        <p:nvSpPr>
          <p:cNvPr id="20" name="Rectangle 10">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08801" y="2200695"/>
            <a:ext cx="645368" cy="484026"/>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12">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7400197" y="1502156"/>
            <a:ext cx="2532832" cy="954774"/>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14">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28518" y="5230015"/>
            <a:ext cx="2017580" cy="760545"/>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3" name="Rectangle 16">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60240" y="5789405"/>
            <a:ext cx="485578" cy="364184"/>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TextBox 3">
            <a:extLst>
              <a:ext uri="{FF2B5EF4-FFF2-40B4-BE49-F238E27FC236}">
                <a16:creationId xmlns:a16="http://schemas.microsoft.com/office/drawing/2014/main" id="{6805AA8A-90BF-4BE6-BDB0-F67FD3DB758A}"/>
              </a:ext>
            </a:extLst>
          </p:cNvPr>
          <p:cNvSpPr txBox="1"/>
          <p:nvPr/>
        </p:nvSpPr>
        <p:spPr>
          <a:xfrm>
            <a:off x="323528" y="2636912"/>
            <a:ext cx="6552728" cy="2416046"/>
          </a:xfrm>
          <a:prstGeom prst="rect">
            <a:avLst/>
          </a:prstGeom>
          <a:noFill/>
        </p:spPr>
        <p:txBody>
          <a:bodyPr wrap="square" rtlCol="0">
            <a:spAutoFit/>
          </a:bodyPr>
          <a:lstStyle/>
          <a:p>
            <a:pPr>
              <a:spcAft>
                <a:spcPts val="600"/>
              </a:spcAft>
            </a:pPr>
            <a:r>
              <a:rPr lang="en-GB" dirty="0"/>
              <a:t>Additional sources of information:</a:t>
            </a:r>
          </a:p>
          <a:p>
            <a:pPr>
              <a:spcAft>
                <a:spcPts val="600"/>
              </a:spcAft>
            </a:pPr>
            <a:r>
              <a:rPr lang="en-GB" dirty="0"/>
              <a:t>NRPF Network</a:t>
            </a:r>
          </a:p>
          <a:p>
            <a:pPr>
              <a:spcAft>
                <a:spcPts val="600"/>
              </a:spcAft>
            </a:pPr>
            <a:r>
              <a:rPr lang="en-GB" dirty="0">
                <a:hlinkClick r:id="rId2"/>
              </a:rPr>
              <a:t>https://www.nrpfnetwork.org.uk/</a:t>
            </a:r>
            <a:endParaRPr lang="en-GB" dirty="0"/>
          </a:p>
          <a:p>
            <a:pPr>
              <a:spcAft>
                <a:spcPts val="600"/>
              </a:spcAft>
            </a:pPr>
            <a:endParaRPr lang="en-GB" dirty="0"/>
          </a:p>
          <a:p>
            <a:pPr>
              <a:spcAft>
                <a:spcPts val="600"/>
              </a:spcAft>
            </a:pPr>
            <a:r>
              <a:rPr lang="en-GB" dirty="0"/>
              <a:t>The network was set up by Islington Council and they have collated resources relating to NRPF and keep this updated.  </a:t>
            </a:r>
          </a:p>
          <a:p>
            <a:pPr>
              <a:spcAft>
                <a:spcPts val="600"/>
              </a:spcAft>
            </a:pPr>
            <a:endParaRPr lang="en-GB" dirty="0"/>
          </a:p>
        </p:txBody>
      </p:sp>
    </p:spTree>
    <p:extLst>
      <p:ext uri="{BB962C8B-B14F-4D97-AF65-F5344CB8AC3E}">
        <p14:creationId xmlns:p14="http://schemas.microsoft.com/office/powerpoint/2010/main" val="5428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C38BCE1-9E46-4379-B5E1-099388D9E24F}"/>
              </a:ext>
            </a:extLst>
          </p:cNvPr>
          <p:cNvSpPr>
            <a:spLocks noGrp="1"/>
          </p:cNvSpPr>
          <p:nvPr>
            <p:ph idx="1"/>
          </p:nvPr>
        </p:nvSpPr>
        <p:spPr>
          <a:xfrm>
            <a:off x="1626280" y="1340768"/>
            <a:ext cx="5033221" cy="3788227"/>
          </a:xfrm>
        </p:spPr>
        <p:txBody>
          <a:bodyPr anchor="ctr">
            <a:normAutofit/>
          </a:bodyPr>
          <a:lstStyle/>
          <a:p>
            <a:pPr marL="0" indent="0">
              <a:buNone/>
            </a:pPr>
            <a:r>
              <a:rPr lang="en-GB" sz="2100" dirty="0"/>
              <a:t>Introductions:</a:t>
            </a:r>
          </a:p>
          <a:p>
            <a:pPr marL="0" indent="0">
              <a:buNone/>
            </a:pPr>
            <a:endParaRPr lang="en-GB" sz="2100" dirty="0"/>
          </a:p>
          <a:p>
            <a:pPr marL="0" indent="0">
              <a:buNone/>
            </a:pPr>
            <a:endParaRPr lang="en-GB" sz="2100" dirty="0"/>
          </a:p>
        </p:txBody>
      </p:sp>
      <p:sp>
        <p:nvSpPr>
          <p:cNvPr id="21" name="Rectangle 2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3" name="Oval 2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8" name="Graphic 17" descr="Hierarchy">
            <a:extLst>
              <a:ext uri="{FF2B5EF4-FFF2-40B4-BE49-F238E27FC236}">
                <a16:creationId xmlns:a16="http://schemas.microsoft.com/office/drawing/2014/main" id="{6FF5917A-C7B3-F88E-D153-415B19067A3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3224151462"/>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1" name="Rectangle 1030">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3" name="Freeform: Shape 1032">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253670"/>
            <a:ext cx="137072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Rectangle 1034">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422146"/>
            <a:ext cx="484026"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7" name="Rectangle 1036">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655140"/>
            <a:ext cx="515604"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Freeform: Shape 1038">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41" name="Isosceles Triangle 1040">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6115501"/>
            <a:ext cx="1120884"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8734" t="43970" r="62266" b="17155"/>
          <a:stretch/>
        </p:blipFill>
        <p:spPr bwMode="auto">
          <a:xfrm>
            <a:off x="877857" y="643467"/>
            <a:ext cx="7388285" cy="55710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43" name="Isosceles Triangle 1042">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6453143"/>
            <a:ext cx="611177"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570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1032">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5" name="Freeform: Shape 1034">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282117" y="-253670"/>
            <a:ext cx="137072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7" name="Rectangle 1036">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668730" y="422146"/>
            <a:ext cx="484026"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9" name="Rectangle 1038">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7532611" y="655140"/>
            <a:ext cx="515604"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1" name="Freeform: Shape 1040">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7017482" y="0"/>
            <a:ext cx="2126518"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043" name="Isosceles Triangle 1042">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982258" y="6115501"/>
            <a:ext cx="1120884"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8" name="Picture 4"/>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857956" y="643467"/>
            <a:ext cx="7428086" cy="55710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45" name="Isosceles Triangle 1044">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703060" y="6453143"/>
            <a:ext cx="611177"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25208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028"/>
                                        </p:tgtEl>
                                        <p:attrNameLst>
                                          <p:attrName>style.visibility</p:attrName>
                                        </p:attrNameLst>
                                      </p:cBhvr>
                                      <p:to>
                                        <p:strVal val="visible"/>
                                      </p:to>
                                    </p:set>
                                    <p:animEffect transition="in" filter="fade">
                                      <p:cBhvr>
                                        <p:cTn id="7" dur="2000"/>
                                        <p:tgtEl>
                                          <p:spTgt spid="1028"/>
                                        </p:tgtEl>
                                      </p:cBhvr>
                                    </p:animEffect>
                                    <p:anim calcmode="lin" valueType="num">
                                      <p:cBhvr>
                                        <p:cTn id="8" dur="2000" fill="hold"/>
                                        <p:tgtEl>
                                          <p:spTgt spid="1028"/>
                                        </p:tgtEl>
                                        <p:attrNameLst>
                                          <p:attrName>ppt_x</p:attrName>
                                        </p:attrNameLst>
                                      </p:cBhvr>
                                      <p:tavLst>
                                        <p:tav tm="0">
                                          <p:val>
                                            <p:strVal val="#ppt_x"/>
                                          </p:val>
                                        </p:tav>
                                        <p:tav tm="100000">
                                          <p:val>
                                            <p:strVal val="#ppt_x"/>
                                          </p:val>
                                        </p:tav>
                                      </p:tavLst>
                                    </p:anim>
                                    <p:anim calcmode="lin" valueType="num">
                                      <p:cBhvr>
                                        <p:cTn id="9" dur="2000" fill="hold"/>
                                        <p:tgtEl>
                                          <p:spTgt spid="102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4" presetClass="emph" presetSubtype="0" fill="hold" nodeType="clickEffect">
                                  <p:stCondLst>
                                    <p:cond delay="0"/>
                                  </p:stCondLst>
                                  <p:childTnLst>
                                    <p:animClr clrSpc="hsl" dir="cw">
                                      <p:cBhvr override="childStyle">
                                        <p:cTn id="13" dur="500" fill="hold"/>
                                        <p:tgtEl>
                                          <p:spTgt spid="1028"/>
                                        </p:tgtEl>
                                        <p:attrNameLst>
                                          <p:attrName>style.color</p:attrName>
                                        </p:attrNameLst>
                                      </p:cBhvr>
                                      <p:by>
                                        <p:hsl h="0" s="-12549" l="-25098"/>
                                      </p:by>
                                    </p:animClr>
                                    <p:animClr clrSpc="hsl" dir="cw">
                                      <p:cBhvr>
                                        <p:cTn id="14" dur="500" fill="hold"/>
                                        <p:tgtEl>
                                          <p:spTgt spid="1028"/>
                                        </p:tgtEl>
                                        <p:attrNameLst>
                                          <p:attrName>fillcolor</p:attrName>
                                        </p:attrNameLst>
                                      </p:cBhvr>
                                      <p:by>
                                        <p:hsl h="0" s="-12549" l="-25098"/>
                                      </p:by>
                                    </p:animClr>
                                    <p:animClr clrSpc="hsl" dir="cw">
                                      <p:cBhvr>
                                        <p:cTn id="15" dur="500" fill="hold"/>
                                        <p:tgtEl>
                                          <p:spTgt spid="1028"/>
                                        </p:tgtEl>
                                        <p:attrNameLst>
                                          <p:attrName>stroke.color</p:attrName>
                                        </p:attrNameLst>
                                      </p:cBhvr>
                                      <p:by>
                                        <p:hsl h="0" s="-12549" l="-25098"/>
                                      </p:by>
                                    </p:animClr>
                                    <p:set>
                                      <p:cBhvr>
                                        <p:cTn id="16" dur="500" fill="hold"/>
                                        <p:tgtEl>
                                          <p:spTgt spid="102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6">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Rectangle 8">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25642" y="741074"/>
            <a:ext cx="687472" cy="51560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reeform: Shape 10">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12651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2" name="Freeform: Shape 12">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826041" y="-81546"/>
            <a:ext cx="1827638" cy="1032742"/>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3" name="Rectangle 14">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909679" y="502817"/>
            <a:ext cx="645368" cy="484026"/>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Rectangle 1"/>
          <p:cNvSpPr/>
          <p:nvPr/>
        </p:nvSpPr>
        <p:spPr>
          <a:xfrm>
            <a:off x="2858681" y="1430707"/>
            <a:ext cx="4858884" cy="4516361"/>
          </a:xfrm>
          <a:prstGeom prst="rect">
            <a:avLst/>
          </a:prstGeom>
        </p:spPr>
        <p:txBody>
          <a:bodyPr vert="horz" lIns="91440" tIns="45720" rIns="91440" bIns="45720" rtlCol="0">
            <a:normAutofit/>
          </a:bodyPr>
          <a:lstStyle/>
          <a:p>
            <a:pPr indent="-228600">
              <a:lnSpc>
                <a:spcPct val="90000"/>
              </a:lnSpc>
              <a:spcAft>
                <a:spcPts val="600"/>
              </a:spcAft>
              <a:buFont typeface="Arial" panose="020B0604020202020204" pitchFamily="34" charset="0"/>
              <a:buChar char="•"/>
            </a:pPr>
            <a:r>
              <a:rPr lang="en-US" sz="1700" b="1" u="sng" dirty="0"/>
              <a:t>Who has NRPF? </a:t>
            </a:r>
          </a:p>
          <a:p>
            <a:pPr indent="-228600">
              <a:lnSpc>
                <a:spcPct val="90000"/>
              </a:lnSpc>
              <a:spcAft>
                <a:spcPts val="600"/>
              </a:spcAft>
              <a:buFont typeface="Arial" panose="020B0604020202020204" pitchFamily="34" charset="0"/>
              <a:buChar char="•"/>
            </a:pPr>
            <a:r>
              <a:rPr lang="en-US" sz="1700" dirty="0"/>
              <a:t>People ‘subject to immigration control’</a:t>
            </a:r>
          </a:p>
          <a:p>
            <a:pPr indent="-228600">
              <a:lnSpc>
                <a:spcPct val="90000"/>
              </a:lnSpc>
              <a:spcAft>
                <a:spcPts val="600"/>
              </a:spcAft>
              <a:buFont typeface="Arial" panose="020B0604020202020204" pitchFamily="34" charset="0"/>
              <a:buChar char="•"/>
            </a:pPr>
            <a:r>
              <a:rPr lang="en-US" sz="1700" dirty="0"/>
              <a:t>Visitors Visa</a:t>
            </a:r>
          </a:p>
          <a:p>
            <a:pPr indent="-228600">
              <a:lnSpc>
                <a:spcPct val="90000"/>
              </a:lnSpc>
              <a:spcAft>
                <a:spcPts val="600"/>
              </a:spcAft>
              <a:buFont typeface="Arial" panose="020B0604020202020204" pitchFamily="34" charset="0"/>
              <a:buChar char="•"/>
            </a:pPr>
            <a:r>
              <a:rPr lang="en-US" sz="1700" dirty="0"/>
              <a:t>Student Visa </a:t>
            </a:r>
          </a:p>
          <a:p>
            <a:pPr indent="-228600">
              <a:lnSpc>
                <a:spcPct val="90000"/>
              </a:lnSpc>
              <a:spcAft>
                <a:spcPts val="600"/>
              </a:spcAft>
              <a:buFont typeface="Arial" panose="020B0604020202020204" pitchFamily="34" charset="0"/>
              <a:buChar char="•"/>
            </a:pPr>
            <a:r>
              <a:rPr lang="en-US" sz="1700" dirty="0"/>
              <a:t>Visa over-stayer and illegal entrants</a:t>
            </a:r>
          </a:p>
          <a:p>
            <a:pPr indent="-228600">
              <a:lnSpc>
                <a:spcPct val="90000"/>
              </a:lnSpc>
              <a:spcAft>
                <a:spcPts val="600"/>
              </a:spcAft>
              <a:buFont typeface="Arial" panose="020B0604020202020204" pitchFamily="34" charset="0"/>
              <a:buChar char="•"/>
            </a:pPr>
            <a:r>
              <a:rPr lang="en-US" sz="1700" dirty="0"/>
              <a:t>Limited leave to remain e.g. spouse or family private life. Granted leave to work but not access public funds</a:t>
            </a:r>
          </a:p>
          <a:p>
            <a:pPr indent="-228600">
              <a:lnSpc>
                <a:spcPct val="90000"/>
              </a:lnSpc>
              <a:spcAft>
                <a:spcPts val="600"/>
              </a:spcAft>
              <a:buFont typeface="Arial" panose="020B0604020202020204" pitchFamily="34" charset="0"/>
              <a:buChar char="•"/>
            </a:pPr>
            <a:r>
              <a:rPr lang="en-US" sz="1700" dirty="0"/>
              <a:t>Spousal Visa</a:t>
            </a:r>
          </a:p>
          <a:p>
            <a:pPr indent="-228600">
              <a:lnSpc>
                <a:spcPct val="90000"/>
              </a:lnSpc>
              <a:spcAft>
                <a:spcPts val="600"/>
              </a:spcAft>
              <a:buFont typeface="Arial" panose="020B0604020202020204" pitchFamily="34" charset="0"/>
              <a:buChar char="•"/>
            </a:pPr>
            <a:r>
              <a:rPr lang="en-US" sz="1700" dirty="0"/>
              <a:t>British Overseas territory passport holder.</a:t>
            </a:r>
          </a:p>
          <a:p>
            <a:pPr indent="-228600">
              <a:lnSpc>
                <a:spcPct val="90000"/>
              </a:lnSpc>
              <a:spcAft>
                <a:spcPts val="600"/>
              </a:spcAft>
              <a:buFont typeface="Arial" panose="020B0604020202020204" pitchFamily="34" charset="0"/>
              <a:buChar char="•"/>
            </a:pPr>
            <a:r>
              <a:rPr lang="en-US" sz="1700" dirty="0"/>
              <a:t>EU National who has pre-settled status and are not in employment</a:t>
            </a:r>
          </a:p>
          <a:p>
            <a:pPr indent="-228600">
              <a:lnSpc>
                <a:spcPct val="90000"/>
              </a:lnSpc>
              <a:spcAft>
                <a:spcPts val="600"/>
              </a:spcAft>
              <a:buFont typeface="Arial" panose="020B0604020202020204" pitchFamily="34" charset="0"/>
              <a:buChar char="•"/>
            </a:pPr>
            <a:r>
              <a:rPr lang="en-US" sz="1700" dirty="0"/>
              <a:t>Hongkongers or Hong Kongese</a:t>
            </a:r>
          </a:p>
          <a:p>
            <a:pPr indent="-228600">
              <a:lnSpc>
                <a:spcPct val="90000"/>
              </a:lnSpc>
              <a:spcAft>
                <a:spcPts val="600"/>
              </a:spcAft>
              <a:buFont typeface="Arial" panose="020B0604020202020204" pitchFamily="34" charset="0"/>
              <a:buChar char="•"/>
            </a:pPr>
            <a:r>
              <a:rPr lang="en-US" sz="1700" dirty="0"/>
              <a:t>Asylum Seekers</a:t>
            </a:r>
          </a:p>
        </p:txBody>
      </p:sp>
      <p:sp>
        <p:nvSpPr>
          <p:cNvPr id="17" name="Isosceles Triangle 16">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6567" y="6115501"/>
            <a:ext cx="1120885"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Isosceles Triangle 18">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5472" y="6453143"/>
            <a:ext cx="611178"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25021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additive="base">
                                        <p:cTn id="14"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5" dur="2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2">
                                            <p:txEl>
                                              <p:pRg st="1" end="1"/>
                                            </p:txEl>
                                          </p:spTgt>
                                        </p:tgtEl>
                                        <p:attrNameLst>
                                          <p:attrName>style.visibility</p:attrName>
                                        </p:attrNameLst>
                                      </p:cBhvr>
                                      <p:to>
                                        <p:strVal val="visible"/>
                                      </p:to>
                                    </p:set>
                                    <p:anim calcmode="lin" valueType="num">
                                      <p:cBhvr additive="base">
                                        <p:cTn id="20"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1" dur="20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
                                            <p:txEl>
                                              <p:pRg st="2" end="2"/>
                                            </p:txEl>
                                          </p:spTgt>
                                        </p:tgtEl>
                                        <p:attrNameLst>
                                          <p:attrName>style.visibility</p:attrName>
                                        </p:attrNameLst>
                                      </p:cBhvr>
                                      <p:to>
                                        <p:strVal val="visible"/>
                                      </p:to>
                                    </p:set>
                                    <p:anim calcmode="lin" valueType="num">
                                      <p:cBhvr additive="base">
                                        <p:cTn id="26"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7" dur="2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2">
                                            <p:txEl>
                                              <p:pRg st="3" end="3"/>
                                            </p:txEl>
                                          </p:spTgt>
                                        </p:tgtEl>
                                        <p:attrNameLst>
                                          <p:attrName>style.visibility</p:attrName>
                                        </p:attrNameLst>
                                      </p:cBhvr>
                                      <p:to>
                                        <p:strVal val="visible"/>
                                      </p:to>
                                    </p:set>
                                    <p:anim calcmode="lin" valueType="num">
                                      <p:cBhvr additive="base">
                                        <p:cTn id="32"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33" dur="2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nodeType="clickEffect">
                                  <p:stCondLst>
                                    <p:cond delay="0"/>
                                  </p:stCondLst>
                                  <p:childTnLst>
                                    <p:set>
                                      <p:cBhvr>
                                        <p:cTn id="37" dur="1" fill="hold">
                                          <p:stCondLst>
                                            <p:cond delay="0"/>
                                          </p:stCondLst>
                                        </p:cTn>
                                        <p:tgtEl>
                                          <p:spTgt spid="2">
                                            <p:txEl>
                                              <p:pRg st="4" end="4"/>
                                            </p:txEl>
                                          </p:spTgt>
                                        </p:tgtEl>
                                        <p:attrNameLst>
                                          <p:attrName>style.visibility</p:attrName>
                                        </p:attrNameLst>
                                      </p:cBhvr>
                                      <p:to>
                                        <p:strVal val="visible"/>
                                      </p:to>
                                    </p:set>
                                    <p:anim calcmode="lin" valueType="num">
                                      <p:cBhvr additive="base">
                                        <p:cTn id="38"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9" dur="2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2">
                                            <p:txEl>
                                              <p:pRg st="5" end="5"/>
                                            </p:txEl>
                                          </p:spTgt>
                                        </p:tgtEl>
                                        <p:attrNameLst>
                                          <p:attrName>style.visibility</p:attrName>
                                        </p:attrNameLst>
                                      </p:cBhvr>
                                      <p:to>
                                        <p:strVal val="visible"/>
                                      </p:to>
                                    </p:set>
                                    <p:anim calcmode="lin" valueType="num">
                                      <p:cBhvr additive="base">
                                        <p:cTn id="44"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45" dur="20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2" presetClass="entr" presetSubtype="4" fill="hold" nodeType="clickEffect">
                                  <p:stCondLst>
                                    <p:cond delay="0"/>
                                  </p:stCondLst>
                                  <p:childTnLst>
                                    <p:set>
                                      <p:cBhvr>
                                        <p:cTn id="49" dur="1" fill="hold">
                                          <p:stCondLst>
                                            <p:cond delay="0"/>
                                          </p:stCondLst>
                                        </p:cTn>
                                        <p:tgtEl>
                                          <p:spTgt spid="2">
                                            <p:txEl>
                                              <p:pRg st="6" end="6"/>
                                            </p:txEl>
                                          </p:spTgt>
                                        </p:tgtEl>
                                        <p:attrNameLst>
                                          <p:attrName>style.visibility</p:attrName>
                                        </p:attrNameLst>
                                      </p:cBhvr>
                                      <p:to>
                                        <p:strVal val="visible"/>
                                      </p:to>
                                    </p:set>
                                    <p:anim calcmode="lin" valueType="num">
                                      <p:cBhvr additive="base">
                                        <p:cTn id="50" dur="20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51" dur="20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 presetClass="entr" presetSubtype="4" fill="hold" nodeType="clickEffect">
                                  <p:stCondLst>
                                    <p:cond delay="0"/>
                                  </p:stCondLst>
                                  <p:childTnLst>
                                    <p:set>
                                      <p:cBhvr>
                                        <p:cTn id="55" dur="1" fill="hold">
                                          <p:stCondLst>
                                            <p:cond delay="0"/>
                                          </p:stCondLst>
                                        </p:cTn>
                                        <p:tgtEl>
                                          <p:spTgt spid="2">
                                            <p:txEl>
                                              <p:pRg st="7" end="7"/>
                                            </p:txEl>
                                          </p:spTgt>
                                        </p:tgtEl>
                                        <p:attrNameLst>
                                          <p:attrName>style.visibility</p:attrName>
                                        </p:attrNameLst>
                                      </p:cBhvr>
                                      <p:to>
                                        <p:strVal val="visible"/>
                                      </p:to>
                                    </p:set>
                                    <p:anim calcmode="lin" valueType="num">
                                      <p:cBhvr additive="base">
                                        <p:cTn id="56" dur="20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7" dur="20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2">
                                            <p:txEl>
                                              <p:pRg st="8" end="8"/>
                                            </p:txEl>
                                          </p:spTgt>
                                        </p:tgtEl>
                                        <p:attrNameLst>
                                          <p:attrName>style.visibility</p:attrName>
                                        </p:attrNameLst>
                                      </p:cBhvr>
                                      <p:to>
                                        <p:strVal val="visible"/>
                                      </p:to>
                                    </p:set>
                                    <p:anim calcmode="lin" valueType="num">
                                      <p:cBhvr additive="base">
                                        <p:cTn id="62" dur="20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63" dur="20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nodeType="clickEffect">
                                  <p:stCondLst>
                                    <p:cond delay="0"/>
                                  </p:stCondLst>
                                  <p:childTnLst>
                                    <p:set>
                                      <p:cBhvr>
                                        <p:cTn id="67" dur="1" fill="hold">
                                          <p:stCondLst>
                                            <p:cond delay="0"/>
                                          </p:stCondLst>
                                        </p:cTn>
                                        <p:tgtEl>
                                          <p:spTgt spid="2">
                                            <p:txEl>
                                              <p:pRg st="9" end="9"/>
                                            </p:txEl>
                                          </p:spTgt>
                                        </p:tgtEl>
                                        <p:attrNameLst>
                                          <p:attrName>style.visibility</p:attrName>
                                        </p:attrNameLst>
                                      </p:cBhvr>
                                      <p:to>
                                        <p:strVal val="visible"/>
                                      </p:to>
                                    </p:set>
                                    <p:anim calcmode="lin" valueType="num">
                                      <p:cBhvr additive="base">
                                        <p:cTn id="68" dur="20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69" dur="20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nodeType="clickEffect">
                                  <p:stCondLst>
                                    <p:cond delay="0"/>
                                  </p:stCondLst>
                                  <p:childTnLst>
                                    <p:set>
                                      <p:cBhvr>
                                        <p:cTn id="73" dur="1" fill="hold">
                                          <p:stCondLst>
                                            <p:cond delay="0"/>
                                          </p:stCondLst>
                                        </p:cTn>
                                        <p:tgtEl>
                                          <p:spTgt spid="2">
                                            <p:txEl>
                                              <p:pRg st="10" end="10"/>
                                            </p:txEl>
                                          </p:spTgt>
                                        </p:tgtEl>
                                        <p:attrNameLst>
                                          <p:attrName>style.visibility</p:attrName>
                                        </p:attrNameLst>
                                      </p:cBhvr>
                                      <p:to>
                                        <p:strVal val="visible"/>
                                      </p:to>
                                    </p:set>
                                    <p:anim calcmode="lin" valueType="num">
                                      <p:cBhvr additive="base">
                                        <p:cTn id="74" dur="20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75" dur="20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41023" y="-934769"/>
            <a:ext cx="2424873" cy="2708393"/>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3756" y="-134088"/>
            <a:ext cx="1635955" cy="1226966"/>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713565" y="311926"/>
            <a:ext cx="4059393" cy="1911083"/>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548980" y="1613994"/>
            <a:ext cx="1185708" cy="889281"/>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27781" y="5494508"/>
            <a:ext cx="2444907" cy="1774587"/>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211282" y="5555951"/>
            <a:ext cx="928467" cy="696350"/>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877311" y="1407983"/>
            <a:ext cx="5389379" cy="4042034"/>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76283" y="882212"/>
            <a:ext cx="6791435" cy="5093576"/>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itle 2">
            <a:extLst>
              <a:ext uri="{FF2B5EF4-FFF2-40B4-BE49-F238E27FC236}">
                <a16:creationId xmlns:a16="http://schemas.microsoft.com/office/drawing/2014/main" id="{FE1F8AE9-399D-40CD-9C8A-A0678135C6E2}"/>
              </a:ext>
            </a:extLst>
          </p:cNvPr>
          <p:cNvSpPr>
            <a:spLocks noGrp="1"/>
          </p:cNvSpPr>
          <p:nvPr>
            <p:ph type="subTitle" idx="1"/>
          </p:nvPr>
        </p:nvSpPr>
        <p:spPr>
          <a:xfrm>
            <a:off x="1592512" y="1491591"/>
            <a:ext cx="6606304" cy="4097649"/>
          </a:xfrm>
          <a:noFill/>
        </p:spPr>
        <p:txBody>
          <a:bodyPr>
            <a:normAutofit/>
          </a:bodyPr>
          <a:lstStyle/>
          <a:p>
            <a:pPr algn="l"/>
            <a:endParaRPr lang="en-GB" sz="1700" dirty="0">
              <a:solidFill>
                <a:srgbClr val="080808"/>
              </a:solidFill>
            </a:endParaRPr>
          </a:p>
          <a:p>
            <a:pPr algn="l"/>
            <a:endParaRPr lang="en-GB" sz="1700" dirty="0">
              <a:solidFill>
                <a:srgbClr val="080808"/>
              </a:solidFill>
            </a:endParaRPr>
          </a:p>
          <a:p>
            <a:pPr algn="l"/>
            <a:endParaRPr lang="en-GB" sz="1700" dirty="0">
              <a:solidFill>
                <a:srgbClr val="080808"/>
              </a:solidFill>
            </a:endParaRPr>
          </a:p>
          <a:p>
            <a:pPr algn="l"/>
            <a:r>
              <a:rPr lang="en-GB" sz="1700" dirty="0">
                <a:solidFill>
                  <a:srgbClr val="080808"/>
                </a:solidFill>
              </a:rPr>
              <a:t>The local authority has no duty to provide accommodation and subsistence to Asylum Seekers. Section 95 of the Asylum Act 1999 places this duty on the Home Office, however all above categories are eligible for a Care Act Assessments regardless of their status. </a:t>
            </a:r>
          </a:p>
          <a:p>
            <a:pPr marL="285750" indent="-285750">
              <a:buFont typeface="Arial" panose="020B0604020202020204" pitchFamily="34" charset="0"/>
              <a:buChar char="•"/>
            </a:pPr>
            <a:endParaRPr lang="en-GB" sz="1700" dirty="0">
              <a:solidFill>
                <a:srgbClr val="080808"/>
              </a:solidFill>
            </a:endParaRPr>
          </a:p>
        </p:txBody>
      </p:sp>
      <p:sp>
        <p:nvSpPr>
          <p:cNvPr id="2" name="Title 1">
            <a:extLst>
              <a:ext uri="{FF2B5EF4-FFF2-40B4-BE49-F238E27FC236}">
                <a16:creationId xmlns:a16="http://schemas.microsoft.com/office/drawing/2014/main" id="{D6074C37-B9DE-457E-BCCE-6C01EF60DFCE}"/>
              </a:ext>
            </a:extLst>
          </p:cNvPr>
          <p:cNvSpPr>
            <a:spLocks noGrp="1"/>
          </p:cNvSpPr>
          <p:nvPr>
            <p:ph type="ctrTitle"/>
          </p:nvPr>
        </p:nvSpPr>
        <p:spPr>
          <a:xfrm>
            <a:off x="2532005" y="714204"/>
            <a:ext cx="4344251" cy="919590"/>
          </a:xfrm>
          <a:noFill/>
        </p:spPr>
        <p:txBody>
          <a:bodyPr anchor="ctr">
            <a:normAutofit/>
          </a:bodyPr>
          <a:lstStyle/>
          <a:p>
            <a:r>
              <a:rPr lang="en-GB" sz="3100" dirty="0">
                <a:solidFill>
                  <a:srgbClr val="080808"/>
                </a:solidFill>
              </a:rPr>
              <a:t>Asylum Seekers</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6943393" y="5778692"/>
            <a:ext cx="2231794" cy="1926608"/>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170046" y="5363543"/>
            <a:ext cx="959985" cy="719989"/>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346218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p:nvPr/>
        </p:nvPicPr>
        <p:blipFill rotWithShape="1">
          <a:blip r:embed="rId2">
            <a:extLst>
              <a:ext uri="{28A0092B-C50C-407E-A947-70E740481C1C}">
                <a14:useLocalDpi xmlns:a14="http://schemas.microsoft.com/office/drawing/2010/main" val="0"/>
              </a:ext>
            </a:extLst>
          </a:blip>
          <a:srcRect l="27784" r="261" b="65445"/>
          <a:stretch/>
        </p:blipFill>
        <p:spPr bwMode="auto">
          <a:xfrm>
            <a:off x="1115616" y="142547"/>
            <a:ext cx="5328592" cy="1440160"/>
          </a:xfrm>
          <a:prstGeom prst="rect">
            <a:avLst/>
          </a:prstGeom>
          <a:noFill/>
          <a:ln>
            <a:noFill/>
          </a:ln>
          <a:effectLst/>
          <a:extLst>
            <a:ext uri="{53640926-AAD7-44D8-BBD7-CCE9431645EC}">
              <a14:shadowObscured xmlns:a14="http://schemas.microsoft.com/office/drawing/2010/main"/>
            </a:ext>
          </a:extLst>
        </p:spPr>
      </p:pic>
      <p:graphicFrame>
        <p:nvGraphicFramePr>
          <p:cNvPr id="6" name="TextBox 2">
            <a:extLst>
              <a:ext uri="{FF2B5EF4-FFF2-40B4-BE49-F238E27FC236}">
                <a16:creationId xmlns:a16="http://schemas.microsoft.com/office/drawing/2014/main" id="{A0C6EDF3-DBED-E4D2-7123-657E809DA7D3}"/>
              </a:ext>
            </a:extLst>
          </p:cNvPr>
          <p:cNvGraphicFramePr/>
          <p:nvPr>
            <p:extLst>
              <p:ext uri="{D42A27DB-BD31-4B8C-83A1-F6EECF244321}">
                <p14:modId xmlns:p14="http://schemas.microsoft.com/office/powerpoint/2010/main" val="2895540733"/>
              </p:ext>
            </p:extLst>
          </p:nvPr>
        </p:nvGraphicFramePr>
        <p:xfrm>
          <a:off x="899592" y="1772816"/>
          <a:ext cx="7776864" cy="42225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550066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C033E-9214-4512-AC41-C3DE533F5074}"/>
              </a:ext>
            </a:extLst>
          </p:cNvPr>
          <p:cNvSpPr>
            <a:spLocks noGrp="1"/>
          </p:cNvSpPr>
          <p:nvPr>
            <p:ph type="ctrTitle"/>
          </p:nvPr>
        </p:nvSpPr>
        <p:spPr>
          <a:xfrm>
            <a:off x="840699" y="687480"/>
            <a:ext cx="5605629" cy="994172"/>
          </a:xfrm>
        </p:spPr>
        <p:txBody>
          <a:bodyPr vert="horz" lIns="91440" tIns="45720" rIns="91440" bIns="45720" rtlCol="0" anchor="ctr">
            <a:normAutofit/>
          </a:bodyPr>
          <a:lstStyle/>
          <a:p>
            <a:pPr algn="l">
              <a:lnSpc>
                <a:spcPct val="90000"/>
              </a:lnSpc>
            </a:pPr>
            <a:r>
              <a:rPr lang="en-US" sz="3850" kern="1200">
                <a:solidFill>
                  <a:schemeClr val="tx1"/>
                </a:solidFill>
                <a:latin typeface="+mj-lt"/>
                <a:ea typeface="+mj-ea"/>
                <a:cs typeface="+mj-cs"/>
              </a:rPr>
              <a:t>NHS</a:t>
            </a:r>
          </a:p>
        </p:txBody>
      </p:sp>
      <p:sp>
        <p:nvSpPr>
          <p:cNvPr id="4" name="Subtitle 3">
            <a:extLst>
              <a:ext uri="{FF2B5EF4-FFF2-40B4-BE49-F238E27FC236}">
                <a16:creationId xmlns:a16="http://schemas.microsoft.com/office/drawing/2014/main" id="{5BC02D83-E174-4E3F-995F-57C079FE88D5}"/>
              </a:ext>
            </a:extLst>
          </p:cNvPr>
          <p:cNvSpPr>
            <a:spLocks noGrp="1"/>
          </p:cNvSpPr>
          <p:nvPr>
            <p:ph type="subTitle" idx="1"/>
          </p:nvPr>
        </p:nvSpPr>
        <p:spPr>
          <a:xfrm>
            <a:off x="852321" y="2227943"/>
            <a:ext cx="5033221" cy="3788227"/>
          </a:xfrm>
        </p:spPr>
        <p:txBody>
          <a:bodyPr vert="horz" lIns="91440" tIns="45720" rIns="91440" bIns="45720" rtlCol="0" anchor="ctr">
            <a:normAutofit/>
          </a:bodyPr>
          <a:lstStyle/>
          <a:p>
            <a:pPr indent="-228600" algn="l">
              <a:lnSpc>
                <a:spcPct val="90000"/>
              </a:lnSpc>
              <a:buFont typeface="Arial" panose="020B0604020202020204" pitchFamily="34" charset="0"/>
              <a:buChar char="•"/>
            </a:pPr>
            <a:r>
              <a:rPr lang="en-US" sz="1200" b="0" i="0" dirty="0">
                <a:solidFill>
                  <a:schemeClr val="tx1"/>
                </a:solidFill>
                <a:effectLst/>
              </a:rPr>
              <a:t>NHS treatment is not classed as a public fund for immigration purposes and can be accessed by a person regardless of their immigration status, including a person who is subject to the ‘no recourse to public funds’ (NRPF) condition. However, a person’s immigration status will affect whether they are required to pay for some types of treatment.</a:t>
            </a:r>
          </a:p>
          <a:p>
            <a:pPr indent="-228600" algn="l">
              <a:lnSpc>
                <a:spcPct val="90000"/>
              </a:lnSpc>
              <a:buFont typeface="Arial" panose="020B0604020202020204" pitchFamily="34" charset="0"/>
              <a:buChar char="•"/>
            </a:pPr>
            <a:endParaRPr lang="en-US" sz="1200" b="0" i="0" dirty="0">
              <a:solidFill>
                <a:schemeClr val="tx1"/>
              </a:solidFill>
              <a:effectLst/>
            </a:endParaRPr>
          </a:p>
          <a:p>
            <a:pPr indent="-228600" algn="l">
              <a:lnSpc>
                <a:spcPct val="90000"/>
              </a:lnSpc>
              <a:buFont typeface="Arial" panose="020B0604020202020204" pitchFamily="34" charset="0"/>
              <a:buChar char="•"/>
            </a:pPr>
            <a:r>
              <a:rPr lang="en-US" sz="1200" b="0" i="0" dirty="0">
                <a:solidFill>
                  <a:schemeClr val="tx1"/>
                </a:solidFill>
                <a:effectLst/>
              </a:rPr>
              <a:t>Primary NHS healthcare is delivered through GP practices, NHS walk-in center's, dentists, pharmacists and optometrists, and these services can be accessed by everybody for free, regardless of their immigration status. A person may need to pay for prescriptions and dental treatment if none of the exemptions based on age, income or medical conditions apply.</a:t>
            </a:r>
          </a:p>
          <a:p>
            <a:pPr indent="-228600" algn="l">
              <a:lnSpc>
                <a:spcPct val="90000"/>
              </a:lnSpc>
              <a:buFont typeface="Arial" panose="020B0604020202020204" pitchFamily="34" charset="0"/>
              <a:buChar char="•"/>
            </a:pPr>
            <a:endParaRPr lang="en-US" sz="1200" b="0" i="0" dirty="0">
              <a:solidFill>
                <a:schemeClr val="tx1"/>
              </a:solidFill>
              <a:effectLst/>
            </a:endParaRPr>
          </a:p>
          <a:p>
            <a:pPr indent="-228600" algn="l">
              <a:lnSpc>
                <a:spcPct val="90000"/>
              </a:lnSpc>
              <a:buFont typeface="Arial" panose="020B0604020202020204" pitchFamily="34" charset="0"/>
              <a:buChar char="•"/>
            </a:pPr>
            <a:r>
              <a:rPr lang="en-US" sz="1200" b="0" i="0" dirty="0">
                <a:solidFill>
                  <a:schemeClr val="tx1"/>
                </a:solidFill>
                <a:effectLst/>
              </a:rPr>
              <a:t>Most types of secondary and community NHS healthcare are chargeable to people who are considered to be ‘overseas visitors’, unless an exemption applies. Most people applying for leave to remain will have had to pay the NHS surcharge (Immigration Health Charge), when they made their application, in order to be exempt from charging for secondary healthcare. When treatment is chargeable to a person, it must be paid for up front, unless the treatment is deemed to be urgent or immediately necessary. Therefore, a person may be denied treatment if they are unable to pay for it.</a:t>
            </a:r>
          </a:p>
          <a:p>
            <a:pPr indent="-228600" algn="l">
              <a:lnSpc>
                <a:spcPct val="90000"/>
              </a:lnSpc>
              <a:buFont typeface="Arial" panose="020B0604020202020204" pitchFamily="34" charset="0"/>
              <a:buChar char="•"/>
            </a:pPr>
            <a:endParaRPr lang="en-US" sz="1200" dirty="0">
              <a:solidFill>
                <a:schemeClr val="tx1"/>
              </a:solidFill>
            </a:endParaRPr>
          </a:p>
        </p:txBody>
      </p:sp>
      <p:sp>
        <p:nvSpPr>
          <p:cNvPr id="11"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9435" y="0"/>
            <a:ext cx="1954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29567" y="2369132"/>
            <a:ext cx="2119736" cy="2119736"/>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8" name="Graphic 7" descr="Stethoscope">
            <a:extLst>
              <a:ext uri="{FF2B5EF4-FFF2-40B4-BE49-F238E27FC236}">
                <a16:creationId xmlns:a16="http://schemas.microsoft.com/office/drawing/2014/main" id="{8253F1A7-F481-A32B-E544-C66C90A685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624964" y="2865141"/>
            <a:ext cx="1143455" cy="1143455"/>
          </a:xfrm>
          <a:prstGeom prst="rect">
            <a:avLst/>
          </a:prstGeom>
        </p:spPr>
      </p:pic>
    </p:spTree>
    <p:extLst>
      <p:ext uri="{BB962C8B-B14F-4D97-AF65-F5344CB8AC3E}">
        <p14:creationId xmlns:p14="http://schemas.microsoft.com/office/powerpoint/2010/main" val="3745624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7">
            <a:extLst>
              <a:ext uri="{FF2B5EF4-FFF2-40B4-BE49-F238E27FC236}">
                <a16:creationId xmlns:a16="http://schemas.microsoft.com/office/drawing/2014/main" id="{18873D23-2DCF-4B31-A009-95721C06E8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37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9">
            <a:extLst>
              <a:ext uri="{FF2B5EF4-FFF2-40B4-BE49-F238E27FC236}">
                <a16:creationId xmlns:a16="http://schemas.microsoft.com/office/drawing/2014/main" id="{C13EF075-D4EF-4929-ADBC-91B27DA199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 y="0"/>
            <a:ext cx="9143772"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20" name="Group 11">
            <a:extLst>
              <a:ext uri="{FF2B5EF4-FFF2-40B4-BE49-F238E27FC236}">
                <a16:creationId xmlns:a16="http://schemas.microsoft.com/office/drawing/2014/main" id="{DAA26DFA-AAB2-4973-9C17-16D587C7B19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6397" y="508838"/>
            <a:ext cx="3913467" cy="6239661"/>
            <a:chOff x="-19221" y="251144"/>
            <a:chExt cx="5217958" cy="6239661"/>
          </a:xfrm>
        </p:grpSpPr>
        <p:sp>
          <p:nvSpPr>
            <p:cNvPr id="13" name="Freeform: Shape 12">
              <a:extLst>
                <a:ext uri="{FF2B5EF4-FFF2-40B4-BE49-F238E27FC236}">
                  <a16:creationId xmlns:a16="http://schemas.microsoft.com/office/drawing/2014/main" id="{3F407F11-7321-4BF6-8536-CCE8E34245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251144"/>
              <a:ext cx="5187198" cy="6239661"/>
            </a:xfrm>
            <a:custGeom>
              <a:avLst/>
              <a:gdLst>
                <a:gd name="connsiteX0" fmla="*/ 2011811 w 5187198"/>
                <a:gd name="connsiteY0" fmla="*/ 4 h 6239661"/>
                <a:gd name="connsiteX1" fmla="*/ 2617011 w 5187198"/>
                <a:gd name="connsiteY1" fmla="*/ 70590 h 6239661"/>
                <a:gd name="connsiteX2" fmla="*/ 2690321 w 5187198"/>
                <a:gd name="connsiteY2" fmla="*/ 88146 h 6239661"/>
                <a:gd name="connsiteX3" fmla="*/ 2726863 w 5187198"/>
                <a:gd name="connsiteY3" fmla="*/ 97127 h 6239661"/>
                <a:gd name="connsiteX4" fmla="*/ 2762951 w 5187198"/>
                <a:gd name="connsiteY4" fmla="*/ 107375 h 6239661"/>
                <a:gd name="connsiteX5" fmla="*/ 2834843 w 5187198"/>
                <a:gd name="connsiteY5" fmla="*/ 128493 h 6239661"/>
                <a:gd name="connsiteX6" fmla="*/ 2906574 w 5187198"/>
                <a:gd name="connsiteY6" fmla="*/ 151076 h 6239661"/>
                <a:gd name="connsiteX7" fmla="*/ 3049504 w 5187198"/>
                <a:gd name="connsiteY7" fmla="*/ 202124 h 6239661"/>
                <a:gd name="connsiteX8" fmla="*/ 3189518 w 5187198"/>
                <a:gd name="connsiteY8" fmla="*/ 260159 h 6239661"/>
                <a:gd name="connsiteX9" fmla="*/ 3326048 w 5187198"/>
                <a:gd name="connsiteY9" fmla="*/ 325143 h 6239661"/>
                <a:gd name="connsiteX10" fmla="*/ 3459166 w 5187198"/>
                <a:gd name="connsiteY10" fmla="*/ 395936 h 6239661"/>
                <a:gd name="connsiteX11" fmla="*/ 3588578 w 5187198"/>
                <a:gd name="connsiteY11" fmla="*/ 472343 h 6239661"/>
                <a:gd name="connsiteX12" fmla="*/ 3651864 w 5187198"/>
                <a:gd name="connsiteY12" fmla="*/ 512600 h 6239661"/>
                <a:gd name="connsiteX13" fmla="*/ 3714514 w 5187198"/>
                <a:gd name="connsiteY13" fmla="*/ 553499 h 6239661"/>
                <a:gd name="connsiteX14" fmla="*/ 4181221 w 5187198"/>
                <a:gd name="connsiteY14" fmla="*/ 922912 h 6239661"/>
                <a:gd name="connsiteX15" fmla="*/ 4582963 w 5187198"/>
                <a:gd name="connsiteY15" fmla="*/ 1358264 h 6239661"/>
                <a:gd name="connsiteX16" fmla="*/ 4670721 w 5187198"/>
                <a:gd name="connsiteY16" fmla="*/ 1477644 h 6239661"/>
                <a:gd name="connsiteX17" fmla="*/ 4752378 w 5187198"/>
                <a:gd name="connsiteY17" fmla="*/ 1601187 h 6239661"/>
                <a:gd name="connsiteX18" fmla="*/ 4772168 w 5187198"/>
                <a:gd name="connsiteY18" fmla="*/ 1632456 h 6239661"/>
                <a:gd name="connsiteX19" fmla="*/ 4782117 w 5187198"/>
                <a:gd name="connsiteY19" fmla="*/ 1648104 h 6239661"/>
                <a:gd name="connsiteX20" fmla="*/ 4791381 w 5187198"/>
                <a:gd name="connsiteY20" fmla="*/ 1664150 h 6239661"/>
                <a:gd name="connsiteX21" fmla="*/ 4828190 w 5187198"/>
                <a:gd name="connsiteY21" fmla="*/ 1728379 h 6239661"/>
                <a:gd name="connsiteX22" fmla="*/ 4864832 w 5187198"/>
                <a:gd name="connsiteY22" fmla="*/ 1792796 h 6239661"/>
                <a:gd name="connsiteX23" fmla="*/ 4899201 w 5187198"/>
                <a:gd name="connsiteY23" fmla="*/ 1858342 h 6239661"/>
                <a:gd name="connsiteX24" fmla="*/ 4933266 w 5187198"/>
                <a:gd name="connsiteY24" fmla="*/ 1924155 h 6239661"/>
                <a:gd name="connsiteX25" fmla="*/ 4964403 w 5187198"/>
                <a:gd name="connsiteY25" fmla="*/ 1991384 h 6239661"/>
                <a:gd name="connsiteX26" fmla="*/ 4995019 w 5187198"/>
                <a:gd name="connsiteY26" fmla="*/ 2058823 h 6239661"/>
                <a:gd name="connsiteX27" fmla="*/ 5021999 w 5187198"/>
                <a:gd name="connsiteY27" fmla="*/ 2127723 h 6239661"/>
                <a:gd name="connsiteX28" fmla="*/ 5048321 w 5187198"/>
                <a:gd name="connsiteY28" fmla="*/ 2196908 h 6239661"/>
                <a:gd name="connsiteX29" fmla="*/ 5070546 w 5187198"/>
                <a:gd name="connsiteY29" fmla="*/ 2267547 h 6239661"/>
                <a:gd name="connsiteX30" fmla="*/ 5092171 w 5187198"/>
                <a:gd name="connsiteY30" fmla="*/ 2338256 h 6239661"/>
                <a:gd name="connsiteX31" fmla="*/ 5110305 w 5187198"/>
                <a:gd name="connsiteY31" fmla="*/ 2409886 h 6239661"/>
                <a:gd name="connsiteX32" fmla="*/ 5186393 w 5187198"/>
                <a:gd name="connsiteY32" fmla="*/ 2992022 h 6239661"/>
                <a:gd name="connsiteX33" fmla="*/ 5149045 w 5187198"/>
                <a:gd name="connsiteY33" fmla="*/ 3571816 h 6239661"/>
                <a:gd name="connsiteX34" fmla="*/ 5126572 w 5187198"/>
                <a:gd name="connsiteY34" fmla="*/ 3714520 h 6239661"/>
                <a:gd name="connsiteX35" fmla="*/ 5099067 w 5187198"/>
                <a:gd name="connsiteY35" fmla="*/ 3856108 h 6239661"/>
                <a:gd name="connsiteX36" fmla="*/ 5095699 w 5187198"/>
                <a:gd name="connsiteY36" fmla="*/ 3873868 h 6239661"/>
                <a:gd name="connsiteX37" fmla="*/ 5091573 w 5187198"/>
                <a:gd name="connsiteY37" fmla="*/ 3891426 h 6239661"/>
                <a:gd name="connsiteX38" fmla="*/ 5083324 w 5187198"/>
                <a:gd name="connsiteY38" fmla="*/ 3926541 h 6239661"/>
                <a:gd name="connsiteX39" fmla="*/ 5067256 w 5187198"/>
                <a:gd name="connsiteY39" fmla="*/ 3996889 h 6239661"/>
                <a:gd name="connsiteX40" fmla="*/ 5059194 w 5187198"/>
                <a:gd name="connsiteY40" fmla="*/ 4032171 h 6239661"/>
                <a:gd name="connsiteX41" fmla="*/ 5049522 w 5187198"/>
                <a:gd name="connsiteY41" fmla="*/ 4067833 h 6239661"/>
                <a:gd name="connsiteX42" fmla="*/ 5040067 w 5187198"/>
                <a:gd name="connsiteY42" fmla="*/ 4103553 h 6239661"/>
                <a:gd name="connsiteX43" fmla="*/ 5028960 w 5187198"/>
                <a:gd name="connsiteY43" fmla="*/ 4138946 h 6239661"/>
                <a:gd name="connsiteX44" fmla="*/ 4917351 w 5187198"/>
                <a:gd name="connsiteY44" fmla="*/ 4417041 h 6239661"/>
                <a:gd name="connsiteX45" fmla="*/ 4756163 w 5187198"/>
                <a:gd name="connsiteY45" fmla="*/ 4676402 h 6239661"/>
                <a:gd name="connsiteX46" fmla="*/ 4322493 w 5187198"/>
                <a:gd name="connsiteY46" fmla="*/ 5105604 h 6239661"/>
                <a:gd name="connsiteX47" fmla="*/ 3840510 w 5187198"/>
                <a:gd name="connsiteY47" fmla="*/ 5429590 h 6239661"/>
                <a:gd name="connsiteX48" fmla="*/ 3606447 w 5187198"/>
                <a:gd name="connsiteY48" fmla="*/ 5572862 h 6239661"/>
                <a:gd name="connsiteX49" fmla="*/ 3488814 w 5187198"/>
                <a:gd name="connsiteY49" fmla="*/ 5647178 h 6239661"/>
                <a:gd name="connsiteX50" fmla="*/ 3365864 w 5187198"/>
                <a:gd name="connsiteY50" fmla="*/ 5722735 h 6239661"/>
                <a:gd name="connsiteX51" fmla="*/ 2839486 w 5187198"/>
                <a:gd name="connsiteY51" fmla="*/ 5999120 h 6239661"/>
                <a:gd name="connsiteX52" fmla="*/ 2242423 w 5187198"/>
                <a:gd name="connsiteY52" fmla="*/ 6192346 h 6239661"/>
                <a:gd name="connsiteX53" fmla="*/ 1589380 w 5187198"/>
                <a:gd name="connsiteY53" fmla="*/ 6230657 h 6239661"/>
                <a:gd name="connsiteX54" fmla="*/ 1548244 w 5187198"/>
                <a:gd name="connsiteY54" fmla="*/ 6226706 h 6239661"/>
                <a:gd name="connsiteX55" fmla="*/ 1507348 w 5187198"/>
                <a:gd name="connsiteY55" fmla="*/ 6221428 h 6239661"/>
                <a:gd name="connsiteX56" fmla="*/ 1466401 w 5187198"/>
                <a:gd name="connsiteY56" fmla="*/ 6215904 h 6239661"/>
                <a:gd name="connsiteX57" fmla="*/ 1425773 w 5187198"/>
                <a:gd name="connsiteY57" fmla="*/ 6209191 h 6239661"/>
                <a:gd name="connsiteX58" fmla="*/ 1344960 w 5187198"/>
                <a:gd name="connsiteY58" fmla="*/ 6193681 h 6239661"/>
                <a:gd name="connsiteX59" fmla="*/ 1265007 w 5187198"/>
                <a:gd name="connsiteY59" fmla="*/ 6175388 h 6239661"/>
                <a:gd name="connsiteX60" fmla="*/ 1225415 w 5187198"/>
                <a:gd name="connsiteY60" fmla="*/ 6165243 h 6239661"/>
                <a:gd name="connsiteX61" fmla="*/ 1186567 w 5187198"/>
                <a:gd name="connsiteY61" fmla="*/ 6154486 h 6239661"/>
                <a:gd name="connsiteX62" fmla="*/ 1111158 w 5187198"/>
                <a:gd name="connsiteY62" fmla="*/ 6130918 h 6239661"/>
                <a:gd name="connsiteX63" fmla="*/ 1035915 w 5187198"/>
                <a:gd name="connsiteY63" fmla="*/ 6107163 h 6239661"/>
                <a:gd name="connsiteX64" fmla="*/ 961579 w 5187198"/>
                <a:gd name="connsiteY64" fmla="*/ 6079594 h 6239661"/>
                <a:gd name="connsiteX65" fmla="*/ 395297 w 5187198"/>
                <a:gd name="connsiteY65" fmla="*/ 5792812 h 6239661"/>
                <a:gd name="connsiteX66" fmla="*/ 265239 w 5187198"/>
                <a:gd name="connsiteY66" fmla="*/ 5701511 h 6239661"/>
                <a:gd name="connsiteX67" fmla="*/ 233756 w 5187198"/>
                <a:gd name="connsiteY67" fmla="*/ 5677542 h 6239661"/>
                <a:gd name="connsiteX68" fmla="*/ 202800 w 5187198"/>
                <a:gd name="connsiteY68" fmla="*/ 5652902 h 6239661"/>
                <a:gd name="connsiteX69" fmla="*/ 140918 w 5187198"/>
                <a:gd name="connsiteY69" fmla="*/ 5603515 h 6239661"/>
                <a:gd name="connsiteX70" fmla="*/ 110625 w 5187198"/>
                <a:gd name="connsiteY70" fmla="*/ 5578127 h 6239661"/>
                <a:gd name="connsiteX71" fmla="*/ 95631 w 5187198"/>
                <a:gd name="connsiteY71" fmla="*/ 5565299 h 6239661"/>
                <a:gd name="connsiteX72" fmla="*/ 81966 w 5187198"/>
                <a:gd name="connsiteY72" fmla="*/ 5550973 h 6239661"/>
                <a:gd name="connsiteX73" fmla="*/ 27991 w 5187198"/>
                <a:gd name="connsiteY73" fmla="*/ 5493272 h 6239661"/>
                <a:gd name="connsiteX74" fmla="*/ 1454 w 5187198"/>
                <a:gd name="connsiteY74" fmla="*/ 5464252 h 6239661"/>
                <a:gd name="connsiteX75" fmla="*/ 0 w 5187198"/>
                <a:gd name="connsiteY75" fmla="*/ 5462518 h 6239661"/>
                <a:gd name="connsiteX76" fmla="*/ 0 w 5187198"/>
                <a:gd name="connsiteY76" fmla="*/ 4720187 h 6239661"/>
                <a:gd name="connsiteX77" fmla="*/ 109684 w 5187198"/>
                <a:gd name="connsiteY77" fmla="*/ 4836724 h 6239661"/>
                <a:gd name="connsiteX78" fmla="*/ 306959 w 5187198"/>
                <a:gd name="connsiteY78" fmla="*/ 5007200 h 6239661"/>
                <a:gd name="connsiteX79" fmla="*/ 358101 w 5187198"/>
                <a:gd name="connsiteY79" fmla="*/ 5046057 h 6239661"/>
                <a:gd name="connsiteX80" fmla="*/ 383328 w 5187198"/>
                <a:gd name="connsiteY80" fmla="*/ 5065684 h 6239661"/>
                <a:gd name="connsiteX81" fmla="*/ 409503 w 5187198"/>
                <a:gd name="connsiteY81" fmla="*/ 5083942 h 6239661"/>
                <a:gd name="connsiteX82" fmla="*/ 461889 w 5187198"/>
                <a:gd name="connsiteY82" fmla="*/ 5119888 h 6239661"/>
                <a:gd name="connsiteX83" fmla="*/ 474883 w 5187198"/>
                <a:gd name="connsiteY83" fmla="*/ 5128933 h 6239661"/>
                <a:gd name="connsiteX84" fmla="*/ 486410 w 5187198"/>
                <a:gd name="connsiteY84" fmla="*/ 5139557 h 6239661"/>
                <a:gd name="connsiteX85" fmla="*/ 510852 w 5187198"/>
                <a:gd name="connsiteY85" fmla="*/ 5159089 h 6239661"/>
                <a:gd name="connsiteX86" fmla="*/ 560653 w 5187198"/>
                <a:gd name="connsiteY86" fmla="*/ 5196893 h 6239661"/>
                <a:gd name="connsiteX87" fmla="*/ 585485 w 5187198"/>
                <a:gd name="connsiteY87" fmla="*/ 5215834 h 6239661"/>
                <a:gd name="connsiteX88" fmla="*/ 610707 w 5187198"/>
                <a:gd name="connsiteY88" fmla="*/ 5234185 h 6239661"/>
                <a:gd name="connsiteX89" fmla="*/ 714768 w 5187198"/>
                <a:gd name="connsiteY89" fmla="*/ 5303103 h 6239661"/>
                <a:gd name="connsiteX90" fmla="*/ 1166634 w 5187198"/>
                <a:gd name="connsiteY90" fmla="*/ 5513322 h 6239661"/>
                <a:gd name="connsiteX91" fmla="*/ 1225991 w 5187198"/>
                <a:gd name="connsiteY91" fmla="*/ 5533632 h 6239661"/>
                <a:gd name="connsiteX92" fmla="*/ 1286680 w 5187198"/>
                <a:gd name="connsiteY92" fmla="*/ 5550705 h 6239661"/>
                <a:gd name="connsiteX93" fmla="*/ 1347310 w 5187198"/>
                <a:gd name="connsiteY93" fmla="*/ 5567995 h 6239661"/>
                <a:gd name="connsiteX94" fmla="*/ 1377002 w 5187198"/>
                <a:gd name="connsiteY94" fmla="*/ 5575719 h 6239661"/>
                <a:gd name="connsiteX95" fmla="*/ 1406328 w 5187198"/>
                <a:gd name="connsiteY95" fmla="*/ 5582649 h 6239661"/>
                <a:gd name="connsiteX96" fmla="*/ 1465060 w 5187198"/>
                <a:gd name="connsiteY96" fmla="*/ 5594909 h 6239661"/>
                <a:gd name="connsiteX97" fmla="*/ 1523881 w 5187198"/>
                <a:gd name="connsiteY97" fmla="*/ 5605105 h 6239661"/>
                <a:gd name="connsiteX98" fmla="*/ 1553325 w 5187198"/>
                <a:gd name="connsiteY98" fmla="*/ 5609865 h 6239661"/>
                <a:gd name="connsiteX99" fmla="*/ 1582813 w 5187198"/>
                <a:gd name="connsiteY99" fmla="*/ 5613593 h 6239661"/>
                <a:gd name="connsiteX100" fmla="*/ 1612301 w 5187198"/>
                <a:gd name="connsiteY100" fmla="*/ 5617321 h 6239661"/>
                <a:gd name="connsiteX101" fmla="*/ 1641863 w 5187198"/>
                <a:gd name="connsiteY101" fmla="*/ 5619910 h 6239661"/>
                <a:gd name="connsiteX102" fmla="*/ 2117508 w 5187198"/>
                <a:gd name="connsiteY102" fmla="*/ 5595156 h 6239661"/>
                <a:gd name="connsiteX103" fmla="*/ 2597368 w 5187198"/>
                <a:gd name="connsiteY103" fmla="*/ 5447381 h 6239661"/>
                <a:gd name="connsiteX104" fmla="*/ 3082968 w 5187198"/>
                <a:gd name="connsiteY104" fmla="*/ 5223245 h 6239661"/>
                <a:gd name="connsiteX105" fmla="*/ 3334855 w 5187198"/>
                <a:gd name="connsiteY105" fmla="*/ 5097383 h 6239661"/>
                <a:gd name="connsiteX106" fmla="*/ 3599509 w 5187198"/>
                <a:gd name="connsiteY106" fmla="*/ 4976217 h 6239661"/>
                <a:gd name="connsiteX107" fmla="*/ 4112002 w 5187198"/>
                <a:gd name="connsiteY107" fmla="*/ 4766359 h 6239661"/>
                <a:gd name="connsiteX108" fmla="*/ 4348983 w 5187198"/>
                <a:gd name="connsiteY108" fmla="*/ 4649833 h 6239661"/>
                <a:gd name="connsiteX109" fmla="*/ 4560505 w 5187198"/>
                <a:gd name="connsiteY109" fmla="*/ 4501564 h 6239661"/>
                <a:gd name="connsiteX110" fmla="*/ 4731963 w 5187198"/>
                <a:gd name="connsiteY110" fmla="*/ 4309870 h 6239661"/>
                <a:gd name="connsiteX111" fmla="*/ 4852344 w 5187198"/>
                <a:gd name="connsiteY111" fmla="*/ 4078640 h 6239661"/>
                <a:gd name="connsiteX112" fmla="*/ 4863972 w 5187198"/>
                <a:gd name="connsiteY112" fmla="*/ 4047790 h 6239661"/>
                <a:gd name="connsiteX113" fmla="*/ 4874144 w 5187198"/>
                <a:gd name="connsiteY113" fmla="*/ 4016320 h 6239661"/>
                <a:gd name="connsiteX114" fmla="*/ 4884127 w 5187198"/>
                <a:gd name="connsiteY114" fmla="*/ 3984682 h 6239661"/>
                <a:gd name="connsiteX115" fmla="*/ 4892800 w 5187198"/>
                <a:gd name="connsiteY115" fmla="*/ 3951883 h 6239661"/>
                <a:gd name="connsiteX116" fmla="*/ 4909526 w 5187198"/>
                <a:gd name="connsiteY116" fmla="*/ 3886001 h 6239661"/>
                <a:gd name="connsiteX117" fmla="*/ 4917687 w 5187198"/>
                <a:gd name="connsiteY117" fmla="*/ 3852948 h 6239661"/>
                <a:gd name="connsiteX118" fmla="*/ 4921768 w 5187198"/>
                <a:gd name="connsiteY118" fmla="*/ 3836422 h 6239661"/>
                <a:gd name="connsiteX119" fmla="*/ 4924845 w 5187198"/>
                <a:gd name="connsiteY119" fmla="*/ 3819742 h 6239661"/>
                <a:gd name="connsiteX120" fmla="*/ 4948230 w 5187198"/>
                <a:gd name="connsiteY120" fmla="*/ 3685744 h 6239661"/>
                <a:gd name="connsiteX121" fmla="*/ 4962782 w 5187198"/>
                <a:gd name="connsiteY121" fmla="*/ 3550540 h 6239661"/>
                <a:gd name="connsiteX122" fmla="*/ 4939468 w 5187198"/>
                <a:gd name="connsiteY122" fmla="*/ 3010249 h 6239661"/>
                <a:gd name="connsiteX123" fmla="*/ 4816901 w 5187198"/>
                <a:gd name="connsiteY123" fmla="*/ 2488224 h 6239661"/>
                <a:gd name="connsiteX124" fmla="*/ 4797005 w 5187198"/>
                <a:gd name="connsiteY124" fmla="*/ 2424470 h 6239661"/>
                <a:gd name="connsiteX125" fmla="*/ 4774433 w 5187198"/>
                <a:gd name="connsiteY125" fmla="*/ 2361620 h 6239661"/>
                <a:gd name="connsiteX126" fmla="*/ 4752459 w 5187198"/>
                <a:gd name="connsiteY126" fmla="*/ 2298700 h 6239661"/>
                <a:gd name="connsiteX127" fmla="*/ 4728083 w 5187198"/>
                <a:gd name="connsiteY127" fmla="*/ 2236526 h 6239661"/>
                <a:gd name="connsiteX128" fmla="*/ 4704471 w 5187198"/>
                <a:gd name="connsiteY128" fmla="*/ 2174095 h 6239661"/>
                <a:gd name="connsiteX129" fmla="*/ 4678399 w 5187198"/>
                <a:gd name="connsiteY129" fmla="*/ 2112626 h 6239661"/>
                <a:gd name="connsiteX130" fmla="*/ 4652601 w 5187198"/>
                <a:gd name="connsiteY130" fmla="*/ 2050999 h 6239661"/>
                <a:gd name="connsiteX131" fmla="*/ 4624205 w 5187198"/>
                <a:gd name="connsiteY131" fmla="*/ 1990415 h 6239661"/>
                <a:gd name="connsiteX132" fmla="*/ 4595398 w 5187198"/>
                <a:gd name="connsiteY132" fmla="*/ 1930069 h 6239661"/>
                <a:gd name="connsiteX133" fmla="*/ 4563827 w 5187198"/>
                <a:gd name="connsiteY133" fmla="*/ 1870952 h 6239661"/>
                <a:gd name="connsiteX134" fmla="*/ 4531433 w 5187198"/>
                <a:gd name="connsiteY134" fmla="*/ 1812311 h 6239661"/>
                <a:gd name="connsiteX135" fmla="*/ 4523315 w 5187198"/>
                <a:gd name="connsiteY135" fmla="*/ 1797616 h 6239661"/>
                <a:gd name="connsiteX136" fmla="*/ 4514482 w 5187198"/>
                <a:gd name="connsiteY136" fmla="*/ 1783425 h 6239661"/>
                <a:gd name="connsiteX137" fmla="*/ 4496845 w 5187198"/>
                <a:gd name="connsiteY137" fmla="*/ 1754936 h 6239661"/>
                <a:gd name="connsiteX138" fmla="*/ 4461463 w 5187198"/>
                <a:gd name="connsiteY138" fmla="*/ 1697929 h 6239661"/>
                <a:gd name="connsiteX139" fmla="*/ 4452660 w 5187198"/>
                <a:gd name="connsiteY139" fmla="*/ 1683629 h 6239661"/>
                <a:gd name="connsiteX140" fmla="*/ 4443141 w 5187198"/>
                <a:gd name="connsiteY140" fmla="*/ 1669834 h 6239661"/>
                <a:gd name="connsiteX141" fmla="*/ 4424241 w 5187198"/>
                <a:gd name="connsiteY141" fmla="*/ 1642166 h 6239661"/>
                <a:gd name="connsiteX142" fmla="*/ 4346886 w 5187198"/>
                <a:gd name="connsiteY142" fmla="*/ 1532412 h 6239661"/>
                <a:gd name="connsiteX143" fmla="*/ 3985497 w 5187198"/>
                <a:gd name="connsiteY143" fmla="*/ 1134649 h 6239661"/>
                <a:gd name="connsiteX144" fmla="*/ 3545665 w 5187198"/>
                <a:gd name="connsiteY144" fmla="*/ 825877 h 6239661"/>
                <a:gd name="connsiteX145" fmla="*/ 3486190 w 5187198"/>
                <a:gd name="connsiteY145" fmla="*/ 794756 h 6239661"/>
                <a:gd name="connsiteX146" fmla="*/ 3426182 w 5187198"/>
                <a:gd name="connsiteY146" fmla="*/ 764765 h 6239661"/>
                <a:gd name="connsiteX147" fmla="*/ 3365044 w 5187198"/>
                <a:gd name="connsiteY147" fmla="*/ 737255 h 6239661"/>
                <a:gd name="connsiteX148" fmla="*/ 3334529 w 5187198"/>
                <a:gd name="connsiteY148" fmla="*/ 723514 h 6239661"/>
                <a:gd name="connsiteX149" fmla="*/ 3303733 w 5187198"/>
                <a:gd name="connsiteY149" fmla="*/ 710395 h 6239661"/>
                <a:gd name="connsiteX150" fmla="*/ 3179033 w 5187198"/>
                <a:gd name="connsiteY150" fmla="*/ 662259 h 6239661"/>
                <a:gd name="connsiteX151" fmla="*/ 3052408 w 5187198"/>
                <a:gd name="connsiteY151" fmla="*/ 620447 h 6239661"/>
                <a:gd name="connsiteX152" fmla="*/ 2924325 w 5187198"/>
                <a:gd name="connsiteY152" fmla="*/ 584505 h 6239661"/>
                <a:gd name="connsiteX153" fmla="*/ 2859667 w 5187198"/>
                <a:gd name="connsiteY153" fmla="*/ 569266 h 6239661"/>
                <a:gd name="connsiteX154" fmla="*/ 2795226 w 5187198"/>
                <a:gd name="connsiteY154" fmla="*/ 554085 h 6239661"/>
                <a:gd name="connsiteX155" fmla="*/ 2729702 w 5187198"/>
                <a:gd name="connsiteY155" fmla="*/ 540354 h 6239661"/>
                <a:gd name="connsiteX156" fmla="*/ 2663758 w 5187198"/>
                <a:gd name="connsiteY156" fmla="*/ 527322 h 6239661"/>
                <a:gd name="connsiteX157" fmla="*/ 2630927 w 5187198"/>
                <a:gd name="connsiteY157" fmla="*/ 520495 h 6239661"/>
                <a:gd name="connsiteX158" fmla="*/ 2597965 w 5187198"/>
                <a:gd name="connsiteY158" fmla="*/ 515024 h 6239661"/>
                <a:gd name="connsiteX159" fmla="*/ 2532205 w 5187198"/>
                <a:gd name="connsiteY159" fmla="*/ 503895 h 6239661"/>
                <a:gd name="connsiteX160" fmla="*/ 2010064 w 5187198"/>
                <a:gd name="connsiteY160" fmla="*/ 452552 h 6239661"/>
                <a:gd name="connsiteX161" fmla="*/ 1494552 w 5187198"/>
                <a:gd name="connsiteY161" fmla="*/ 485055 h 6239661"/>
                <a:gd name="connsiteX162" fmla="*/ 1366896 w 5187198"/>
                <a:gd name="connsiteY162" fmla="*/ 509389 h 6239661"/>
                <a:gd name="connsiteX163" fmla="*/ 1240175 w 5187198"/>
                <a:gd name="connsiteY163" fmla="*/ 541045 h 6239661"/>
                <a:gd name="connsiteX164" fmla="*/ 1177438 w 5187198"/>
                <a:gd name="connsiteY164" fmla="*/ 560170 h 6239661"/>
                <a:gd name="connsiteX165" fmla="*/ 1145987 w 5187198"/>
                <a:gd name="connsiteY165" fmla="*/ 569826 h 6239661"/>
                <a:gd name="connsiteX166" fmla="*/ 1130315 w 5187198"/>
                <a:gd name="connsiteY166" fmla="*/ 574669 h 6239661"/>
                <a:gd name="connsiteX167" fmla="*/ 1114873 w 5187198"/>
                <a:gd name="connsiteY167" fmla="*/ 580384 h 6239661"/>
                <a:gd name="connsiteX168" fmla="*/ 1052839 w 5187198"/>
                <a:gd name="connsiteY168" fmla="*/ 602943 h 6239661"/>
                <a:gd name="connsiteX169" fmla="*/ 991135 w 5187198"/>
                <a:gd name="connsiteY169" fmla="*/ 626866 h 6239661"/>
                <a:gd name="connsiteX170" fmla="*/ 930179 w 5187198"/>
                <a:gd name="connsiteY170" fmla="*/ 653191 h 6239661"/>
                <a:gd name="connsiteX171" fmla="*/ 869768 w 5187198"/>
                <a:gd name="connsiteY171" fmla="*/ 680937 h 6239661"/>
                <a:gd name="connsiteX172" fmla="*/ 810085 w 5187198"/>
                <a:gd name="connsiteY172" fmla="*/ 710734 h 6239661"/>
                <a:gd name="connsiteX173" fmla="*/ 751220 w 5187198"/>
                <a:gd name="connsiteY173" fmla="*/ 741794 h 6239661"/>
                <a:gd name="connsiteX174" fmla="*/ 532669 w 5187198"/>
                <a:gd name="connsiteY174" fmla="*/ 881688 h 6239661"/>
                <a:gd name="connsiteX175" fmla="*/ 354185 w 5187198"/>
                <a:gd name="connsiteY175" fmla="*/ 1050286 h 6239661"/>
                <a:gd name="connsiteX176" fmla="*/ 315980 w 5187198"/>
                <a:gd name="connsiteY176" fmla="*/ 1098125 h 6239661"/>
                <a:gd name="connsiteX177" fmla="*/ 280345 w 5187198"/>
                <a:gd name="connsiteY177" fmla="*/ 1149782 h 6239661"/>
                <a:gd name="connsiteX178" fmla="*/ 245890 w 5187198"/>
                <a:gd name="connsiteY178" fmla="*/ 1203959 h 6239661"/>
                <a:gd name="connsiteX179" fmla="*/ 212162 w 5187198"/>
                <a:gd name="connsiteY179" fmla="*/ 1260184 h 6239661"/>
                <a:gd name="connsiteX180" fmla="*/ 80716 w 5187198"/>
                <a:gd name="connsiteY180" fmla="*/ 1502476 h 6239661"/>
                <a:gd name="connsiteX181" fmla="*/ 0 w 5187198"/>
                <a:gd name="connsiteY181" fmla="*/ 1648841 h 6239661"/>
                <a:gd name="connsiteX182" fmla="*/ 0 w 5187198"/>
                <a:gd name="connsiteY182" fmla="*/ 954863 h 6239661"/>
                <a:gd name="connsiteX183" fmla="*/ 43491 w 5187198"/>
                <a:gd name="connsiteY183" fmla="*/ 895513 h 6239661"/>
                <a:gd name="connsiteX184" fmla="*/ 93923 w 5187198"/>
                <a:gd name="connsiteY184" fmla="*/ 834489 h 6239661"/>
                <a:gd name="connsiteX185" fmla="*/ 323465 w 5187198"/>
                <a:gd name="connsiteY185" fmla="*/ 617671 h 6239661"/>
                <a:gd name="connsiteX186" fmla="*/ 574777 w 5187198"/>
                <a:gd name="connsiteY186" fmla="*/ 446794 h 6239661"/>
                <a:gd name="connsiteX187" fmla="*/ 638943 w 5187198"/>
                <a:gd name="connsiteY187" fmla="*/ 408925 h 6239661"/>
                <a:gd name="connsiteX188" fmla="*/ 703505 w 5187198"/>
                <a:gd name="connsiteY188" fmla="*/ 371742 h 6239661"/>
                <a:gd name="connsiteX189" fmla="*/ 769262 w 5187198"/>
                <a:gd name="connsiteY189" fmla="*/ 336154 h 6239661"/>
                <a:gd name="connsiteX190" fmla="*/ 835552 w 5187198"/>
                <a:gd name="connsiteY190" fmla="*/ 301173 h 6239661"/>
                <a:gd name="connsiteX191" fmla="*/ 902979 w 5187198"/>
                <a:gd name="connsiteY191" fmla="*/ 268004 h 6239661"/>
                <a:gd name="connsiteX192" fmla="*/ 971127 w 5187198"/>
                <a:gd name="connsiteY192" fmla="*/ 235607 h 6239661"/>
                <a:gd name="connsiteX193" fmla="*/ 988238 w 5187198"/>
                <a:gd name="connsiteY193" fmla="*/ 227556 h 6239661"/>
                <a:gd name="connsiteX194" fmla="*/ 1005744 w 5187198"/>
                <a:gd name="connsiteY194" fmla="*/ 220191 h 6239661"/>
                <a:gd name="connsiteX195" fmla="*/ 1040729 w 5187198"/>
                <a:gd name="connsiteY195" fmla="*/ 205569 h 6239661"/>
                <a:gd name="connsiteX196" fmla="*/ 1110835 w 5187198"/>
                <a:gd name="connsiteY196" fmla="*/ 176248 h 6239661"/>
                <a:gd name="connsiteX197" fmla="*/ 1254256 w 5187198"/>
                <a:gd name="connsiteY197" fmla="*/ 123796 h 6239661"/>
                <a:gd name="connsiteX198" fmla="*/ 1401310 w 5187198"/>
                <a:gd name="connsiteY198" fmla="*/ 79852 h 6239661"/>
                <a:gd name="connsiteX199" fmla="*/ 2011811 w 5187198"/>
                <a:gd name="connsiteY199" fmla="*/ 4 h 6239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Lst>
              <a:rect l="l" t="t" r="r" b="b"/>
              <a:pathLst>
                <a:path w="5187198" h="6239661">
                  <a:moveTo>
                    <a:pt x="2011811" y="4"/>
                  </a:moveTo>
                  <a:cubicBezTo>
                    <a:pt x="2217306" y="120"/>
                    <a:pt x="2420903" y="25925"/>
                    <a:pt x="2617011" y="70590"/>
                  </a:cubicBezTo>
                  <a:lnTo>
                    <a:pt x="2690321" y="88146"/>
                  </a:lnTo>
                  <a:lnTo>
                    <a:pt x="2726863" y="97127"/>
                  </a:lnTo>
                  <a:lnTo>
                    <a:pt x="2762951" y="107375"/>
                  </a:lnTo>
                  <a:lnTo>
                    <a:pt x="2834843" y="128493"/>
                  </a:lnTo>
                  <a:cubicBezTo>
                    <a:pt x="2858788" y="135605"/>
                    <a:pt x="2882632" y="142226"/>
                    <a:pt x="2906574" y="151076"/>
                  </a:cubicBezTo>
                  <a:cubicBezTo>
                    <a:pt x="2954475" y="167852"/>
                    <a:pt x="3002363" y="183813"/>
                    <a:pt x="3049504" y="202124"/>
                  </a:cubicBezTo>
                  <a:lnTo>
                    <a:pt x="3189518" y="260159"/>
                  </a:lnTo>
                  <a:lnTo>
                    <a:pt x="3326048" y="325143"/>
                  </a:lnTo>
                  <a:cubicBezTo>
                    <a:pt x="3370687" y="348464"/>
                    <a:pt x="3414908" y="372485"/>
                    <a:pt x="3459166" y="395936"/>
                  </a:cubicBezTo>
                  <a:cubicBezTo>
                    <a:pt x="3502947" y="420302"/>
                    <a:pt x="3545491" y="447118"/>
                    <a:pt x="3588578" y="472343"/>
                  </a:cubicBezTo>
                  <a:cubicBezTo>
                    <a:pt x="3610346" y="484551"/>
                    <a:pt x="3630797" y="499072"/>
                    <a:pt x="3651864" y="512600"/>
                  </a:cubicBezTo>
                  <a:lnTo>
                    <a:pt x="3714514" y="553499"/>
                  </a:lnTo>
                  <a:cubicBezTo>
                    <a:pt x="3880005" y="664844"/>
                    <a:pt x="4036083" y="788388"/>
                    <a:pt x="4181221" y="922912"/>
                  </a:cubicBezTo>
                  <a:cubicBezTo>
                    <a:pt x="4326221" y="1057515"/>
                    <a:pt x="4461955" y="1202038"/>
                    <a:pt x="4582963" y="1358264"/>
                  </a:cubicBezTo>
                  <a:cubicBezTo>
                    <a:pt x="4614206" y="1396543"/>
                    <a:pt x="4642091" y="1437400"/>
                    <a:pt x="4670721" y="1477644"/>
                  </a:cubicBezTo>
                  <a:cubicBezTo>
                    <a:pt x="4700172" y="1517414"/>
                    <a:pt x="4725864" y="1559538"/>
                    <a:pt x="4752378" y="1601187"/>
                  </a:cubicBezTo>
                  <a:lnTo>
                    <a:pt x="4772168" y="1632456"/>
                  </a:lnTo>
                  <a:lnTo>
                    <a:pt x="4782117" y="1648104"/>
                  </a:lnTo>
                  <a:lnTo>
                    <a:pt x="4791381" y="1664150"/>
                  </a:lnTo>
                  <a:lnTo>
                    <a:pt x="4828190" y="1728379"/>
                  </a:lnTo>
                  <a:cubicBezTo>
                    <a:pt x="4840266" y="1749930"/>
                    <a:pt x="4853470" y="1770740"/>
                    <a:pt x="4864832" y="1792796"/>
                  </a:cubicBezTo>
                  <a:lnTo>
                    <a:pt x="4899201" y="1858342"/>
                  </a:lnTo>
                  <a:cubicBezTo>
                    <a:pt x="4910484" y="1880260"/>
                    <a:pt x="4922532" y="1901920"/>
                    <a:pt x="4933266" y="1924155"/>
                  </a:cubicBezTo>
                  <a:lnTo>
                    <a:pt x="4964403" y="1991384"/>
                  </a:lnTo>
                  <a:cubicBezTo>
                    <a:pt x="4974618" y="2013829"/>
                    <a:pt x="4985323" y="2036171"/>
                    <a:pt x="4995019" y="2058823"/>
                  </a:cubicBezTo>
                  <a:lnTo>
                    <a:pt x="5021999" y="2127723"/>
                  </a:lnTo>
                  <a:lnTo>
                    <a:pt x="5048321" y="2196908"/>
                  </a:lnTo>
                  <a:lnTo>
                    <a:pt x="5070546" y="2267547"/>
                  </a:lnTo>
                  <a:cubicBezTo>
                    <a:pt x="5078054" y="2291004"/>
                    <a:pt x="5085044" y="2314670"/>
                    <a:pt x="5092171" y="2338256"/>
                  </a:cubicBezTo>
                  <a:cubicBezTo>
                    <a:pt x="5098670" y="2362023"/>
                    <a:pt x="5104296" y="2386019"/>
                    <a:pt x="5110305" y="2409886"/>
                  </a:cubicBezTo>
                  <a:cubicBezTo>
                    <a:pt x="5158097" y="2600976"/>
                    <a:pt x="5182068" y="2797044"/>
                    <a:pt x="5186393" y="2992022"/>
                  </a:cubicBezTo>
                  <a:cubicBezTo>
                    <a:pt x="5191013" y="3187195"/>
                    <a:pt x="5175397" y="3380886"/>
                    <a:pt x="5149045" y="3571816"/>
                  </a:cubicBezTo>
                  <a:cubicBezTo>
                    <a:pt x="5141154" y="3619431"/>
                    <a:pt x="5133539" y="3666889"/>
                    <a:pt x="5126572" y="3714520"/>
                  </a:cubicBezTo>
                  <a:cubicBezTo>
                    <a:pt x="5117276" y="3761759"/>
                    <a:pt x="5107793" y="3808831"/>
                    <a:pt x="5099067" y="3856108"/>
                  </a:cubicBezTo>
                  <a:lnTo>
                    <a:pt x="5095699" y="3873868"/>
                  </a:lnTo>
                  <a:lnTo>
                    <a:pt x="5091573" y="3891426"/>
                  </a:lnTo>
                  <a:lnTo>
                    <a:pt x="5083324" y="3926541"/>
                  </a:lnTo>
                  <a:lnTo>
                    <a:pt x="5067256" y="3996889"/>
                  </a:lnTo>
                  <a:cubicBezTo>
                    <a:pt x="5064451" y="4008657"/>
                    <a:pt x="5062244" y="4020353"/>
                    <a:pt x="5059194" y="4032171"/>
                  </a:cubicBezTo>
                  <a:lnTo>
                    <a:pt x="5049522" y="4067833"/>
                  </a:lnTo>
                  <a:lnTo>
                    <a:pt x="5040067" y="4103553"/>
                  </a:lnTo>
                  <a:cubicBezTo>
                    <a:pt x="5036554" y="4115363"/>
                    <a:pt x="5032689" y="4127194"/>
                    <a:pt x="5028960" y="4138946"/>
                  </a:cubicBezTo>
                  <a:cubicBezTo>
                    <a:pt x="4999693" y="4233462"/>
                    <a:pt x="4962869" y="4326764"/>
                    <a:pt x="4917351" y="4417041"/>
                  </a:cubicBezTo>
                  <a:cubicBezTo>
                    <a:pt x="4871860" y="4507209"/>
                    <a:pt x="4817597" y="4594215"/>
                    <a:pt x="4756163" y="4676402"/>
                  </a:cubicBezTo>
                  <a:cubicBezTo>
                    <a:pt x="4632803" y="4840875"/>
                    <a:pt x="4480597" y="4982783"/>
                    <a:pt x="4322493" y="5105604"/>
                  </a:cubicBezTo>
                  <a:cubicBezTo>
                    <a:pt x="4163928" y="5228420"/>
                    <a:pt x="3999564" y="5332640"/>
                    <a:pt x="3840510" y="5429590"/>
                  </a:cubicBezTo>
                  <a:cubicBezTo>
                    <a:pt x="3760954" y="5478172"/>
                    <a:pt x="3682353" y="5524924"/>
                    <a:pt x="3606447" y="5572862"/>
                  </a:cubicBezTo>
                  <a:lnTo>
                    <a:pt x="3488814" y="5647178"/>
                  </a:lnTo>
                  <a:cubicBezTo>
                    <a:pt x="3448270" y="5672597"/>
                    <a:pt x="3407323" y="5697792"/>
                    <a:pt x="3365864" y="5722735"/>
                  </a:cubicBezTo>
                  <a:cubicBezTo>
                    <a:pt x="3200163" y="5822424"/>
                    <a:pt x="3026125" y="5917328"/>
                    <a:pt x="2839486" y="5999120"/>
                  </a:cubicBezTo>
                  <a:cubicBezTo>
                    <a:pt x="2653201" y="6080891"/>
                    <a:pt x="2453560" y="6149344"/>
                    <a:pt x="2242423" y="6192346"/>
                  </a:cubicBezTo>
                  <a:cubicBezTo>
                    <a:pt x="2031719" y="6235463"/>
                    <a:pt x="1808952" y="6251353"/>
                    <a:pt x="1589380" y="6230657"/>
                  </a:cubicBezTo>
                  <a:lnTo>
                    <a:pt x="1548244" y="6226706"/>
                  </a:lnTo>
                  <a:cubicBezTo>
                    <a:pt x="1534528" y="6225117"/>
                    <a:pt x="1520898" y="6223203"/>
                    <a:pt x="1507348" y="6221428"/>
                  </a:cubicBezTo>
                  <a:lnTo>
                    <a:pt x="1466401" y="6215904"/>
                  </a:lnTo>
                  <a:cubicBezTo>
                    <a:pt x="1452772" y="6213991"/>
                    <a:pt x="1439316" y="6211428"/>
                    <a:pt x="1425773" y="6209191"/>
                  </a:cubicBezTo>
                  <a:cubicBezTo>
                    <a:pt x="1398775" y="6204391"/>
                    <a:pt x="1371610" y="6199779"/>
                    <a:pt x="1344960" y="6193681"/>
                  </a:cubicBezTo>
                  <a:cubicBezTo>
                    <a:pt x="1318251" y="6187799"/>
                    <a:pt x="1291260" y="6182538"/>
                    <a:pt x="1265007" y="6175388"/>
                  </a:cubicBezTo>
                  <a:lnTo>
                    <a:pt x="1225415" y="6165243"/>
                  </a:lnTo>
                  <a:cubicBezTo>
                    <a:pt x="1212163" y="6161924"/>
                    <a:pt x="1198939" y="6158496"/>
                    <a:pt x="1186567" y="6154486"/>
                  </a:cubicBezTo>
                  <a:lnTo>
                    <a:pt x="1111158" y="6130918"/>
                  </a:lnTo>
                  <a:lnTo>
                    <a:pt x="1035915" y="6107163"/>
                  </a:lnTo>
                  <a:cubicBezTo>
                    <a:pt x="1010846" y="6099055"/>
                    <a:pt x="986357" y="6088784"/>
                    <a:pt x="961579" y="6079594"/>
                  </a:cubicBezTo>
                  <a:cubicBezTo>
                    <a:pt x="763709" y="6005594"/>
                    <a:pt x="572401" y="5909703"/>
                    <a:pt x="395297" y="5792812"/>
                  </a:cubicBezTo>
                  <a:lnTo>
                    <a:pt x="265239" y="5701511"/>
                  </a:lnTo>
                  <a:cubicBezTo>
                    <a:pt x="254227" y="5694155"/>
                    <a:pt x="244103" y="5685646"/>
                    <a:pt x="233756" y="5677542"/>
                  </a:cubicBezTo>
                  <a:lnTo>
                    <a:pt x="202800" y="5652902"/>
                  </a:lnTo>
                  <a:lnTo>
                    <a:pt x="140918" y="5603515"/>
                  </a:lnTo>
                  <a:cubicBezTo>
                    <a:pt x="130598" y="5595302"/>
                    <a:pt x="120280" y="5587089"/>
                    <a:pt x="110625" y="5578127"/>
                  </a:cubicBezTo>
                  <a:cubicBezTo>
                    <a:pt x="105647" y="5573779"/>
                    <a:pt x="100444" y="5569834"/>
                    <a:pt x="95631" y="5565299"/>
                  </a:cubicBezTo>
                  <a:cubicBezTo>
                    <a:pt x="90955" y="5560684"/>
                    <a:pt x="86505" y="5555666"/>
                    <a:pt x="81966" y="5550973"/>
                  </a:cubicBezTo>
                  <a:lnTo>
                    <a:pt x="27991" y="5493272"/>
                  </a:lnTo>
                  <a:cubicBezTo>
                    <a:pt x="19109" y="5483589"/>
                    <a:pt x="9758" y="5474359"/>
                    <a:pt x="1454" y="5464252"/>
                  </a:cubicBezTo>
                  <a:lnTo>
                    <a:pt x="0" y="5462518"/>
                  </a:lnTo>
                  <a:lnTo>
                    <a:pt x="0" y="4720187"/>
                  </a:lnTo>
                  <a:lnTo>
                    <a:pt x="109684" y="4836724"/>
                  </a:lnTo>
                  <a:cubicBezTo>
                    <a:pt x="173316" y="4897375"/>
                    <a:pt x="239447" y="4954160"/>
                    <a:pt x="306959" y="5007200"/>
                  </a:cubicBezTo>
                  <a:lnTo>
                    <a:pt x="358101" y="5046057"/>
                  </a:lnTo>
                  <a:lnTo>
                    <a:pt x="383328" y="5065684"/>
                  </a:lnTo>
                  <a:cubicBezTo>
                    <a:pt x="391637" y="5072316"/>
                    <a:pt x="400805" y="5077902"/>
                    <a:pt x="409503" y="5083942"/>
                  </a:cubicBezTo>
                  <a:lnTo>
                    <a:pt x="461889" y="5119888"/>
                  </a:lnTo>
                  <a:cubicBezTo>
                    <a:pt x="466184" y="5122893"/>
                    <a:pt x="470616" y="5125820"/>
                    <a:pt x="474883" y="5128933"/>
                  </a:cubicBezTo>
                  <a:cubicBezTo>
                    <a:pt x="478982" y="5132235"/>
                    <a:pt x="482476" y="5136069"/>
                    <a:pt x="486410" y="5139557"/>
                  </a:cubicBezTo>
                  <a:cubicBezTo>
                    <a:pt x="494140" y="5146613"/>
                    <a:pt x="502565" y="5152812"/>
                    <a:pt x="510852" y="5159089"/>
                  </a:cubicBezTo>
                  <a:lnTo>
                    <a:pt x="560653" y="5196893"/>
                  </a:lnTo>
                  <a:lnTo>
                    <a:pt x="585485" y="5215834"/>
                  </a:lnTo>
                  <a:cubicBezTo>
                    <a:pt x="593773" y="5222111"/>
                    <a:pt x="601864" y="5228685"/>
                    <a:pt x="610707" y="5234185"/>
                  </a:cubicBezTo>
                  <a:lnTo>
                    <a:pt x="714768" y="5303103"/>
                  </a:lnTo>
                  <a:cubicBezTo>
                    <a:pt x="856162" y="5390603"/>
                    <a:pt x="1008099" y="5459947"/>
                    <a:pt x="1166634" y="5513322"/>
                  </a:cubicBezTo>
                  <a:cubicBezTo>
                    <a:pt x="1186540" y="5519932"/>
                    <a:pt x="1205774" y="5527751"/>
                    <a:pt x="1225991" y="5533632"/>
                  </a:cubicBezTo>
                  <a:lnTo>
                    <a:pt x="1286680" y="5550705"/>
                  </a:lnTo>
                  <a:lnTo>
                    <a:pt x="1347310" y="5567995"/>
                  </a:lnTo>
                  <a:cubicBezTo>
                    <a:pt x="1357469" y="5571180"/>
                    <a:pt x="1367261" y="5573572"/>
                    <a:pt x="1377002" y="5575719"/>
                  </a:cubicBezTo>
                  <a:lnTo>
                    <a:pt x="1406328" y="5582649"/>
                  </a:lnTo>
                  <a:cubicBezTo>
                    <a:pt x="1425825" y="5587757"/>
                    <a:pt x="1445490" y="5590939"/>
                    <a:pt x="1465060" y="5594909"/>
                  </a:cubicBezTo>
                  <a:cubicBezTo>
                    <a:pt x="1484652" y="5599231"/>
                    <a:pt x="1504324" y="5601952"/>
                    <a:pt x="1523881" y="5605105"/>
                  </a:cubicBezTo>
                  <a:cubicBezTo>
                    <a:pt x="1533660" y="5606682"/>
                    <a:pt x="1543460" y="5608613"/>
                    <a:pt x="1553325" y="5609865"/>
                  </a:cubicBezTo>
                  <a:lnTo>
                    <a:pt x="1582813" y="5613593"/>
                  </a:lnTo>
                  <a:lnTo>
                    <a:pt x="1612301" y="5617321"/>
                  </a:lnTo>
                  <a:lnTo>
                    <a:pt x="1641863" y="5619910"/>
                  </a:lnTo>
                  <a:cubicBezTo>
                    <a:pt x="1799348" y="5633940"/>
                    <a:pt x="1957913" y="5625770"/>
                    <a:pt x="2117508" y="5595156"/>
                  </a:cubicBezTo>
                  <a:cubicBezTo>
                    <a:pt x="2277124" y="5564895"/>
                    <a:pt x="2437004" y="5512449"/>
                    <a:pt x="2597368" y="5447381"/>
                  </a:cubicBezTo>
                  <a:cubicBezTo>
                    <a:pt x="2757791" y="5382096"/>
                    <a:pt x="2918855" y="5304464"/>
                    <a:pt x="3082968" y="5223245"/>
                  </a:cubicBezTo>
                  <a:lnTo>
                    <a:pt x="3334855" y="5097383"/>
                  </a:lnTo>
                  <a:cubicBezTo>
                    <a:pt x="3423528" y="5054142"/>
                    <a:pt x="3511773" y="5013798"/>
                    <a:pt x="3599509" y="4976217"/>
                  </a:cubicBezTo>
                  <a:cubicBezTo>
                    <a:pt x="3774960" y="4900701"/>
                    <a:pt x="3948276" y="4837481"/>
                    <a:pt x="4112002" y="4766359"/>
                  </a:cubicBezTo>
                  <a:cubicBezTo>
                    <a:pt x="4193972" y="4730827"/>
                    <a:pt x="4273429" y="4692997"/>
                    <a:pt x="4348983" y="4649833"/>
                  </a:cubicBezTo>
                  <a:cubicBezTo>
                    <a:pt x="4424508" y="4606778"/>
                    <a:pt x="4496050" y="4558250"/>
                    <a:pt x="4560505" y="4501564"/>
                  </a:cubicBezTo>
                  <a:cubicBezTo>
                    <a:pt x="4625198" y="4445289"/>
                    <a:pt x="4682991" y="4381021"/>
                    <a:pt x="4731963" y="4309870"/>
                  </a:cubicBezTo>
                  <a:cubicBezTo>
                    <a:pt x="4781043" y="4238747"/>
                    <a:pt x="4821275" y="4160848"/>
                    <a:pt x="4852344" y="4078640"/>
                  </a:cubicBezTo>
                  <a:lnTo>
                    <a:pt x="4863972" y="4047790"/>
                  </a:lnTo>
                  <a:lnTo>
                    <a:pt x="4874144" y="4016320"/>
                  </a:lnTo>
                  <a:lnTo>
                    <a:pt x="4884127" y="3984682"/>
                  </a:lnTo>
                  <a:cubicBezTo>
                    <a:pt x="4887242" y="3973925"/>
                    <a:pt x="4889981" y="3962835"/>
                    <a:pt x="4892800" y="3951883"/>
                  </a:cubicBezTo>
                  <a:lnTo>
                    <a:pt x="4909526" y="3886001"/>
                  </a:lnTo>
                  <a:lnTo>
                    <a:pt x="4917687" y="3852948"/>
                  </a:lnTo>
                  <a:lnTo>
                    <a:pt x="4921768" y="3836422"/>
                  </a:lnTo>
                  <a:lnTo>
                    <a:pt x="4924845" y="3819742"/>
                  </a:lnTo>
                  <a:cubicBezTo>
                    <a:pt x="4933092" y="3775120"/>
                    <a:pt x="4941231" y="3730469"/>
                    <a:pt x="4948230" y="3685744"/>
                  </a:cubicBezTo>
                  <a:cubicBezTo>
                    <a:pt x="4953579" y="3640694"/>
                    <a:pt x="4958249" y="3595577"/>
                    <a:pt x="4962782" y="3550540"/>
                  </a:cubicBezTo>
                  <a:cubicBezTo>
                    <a:pt x="4976580" y="3369692"/>
                    <a:pt x="4965812" y="3187942"/>
                    <a:pt x="4939468" y="3010249"/>
                  </a:cubicBezTo>
                  <a:cubicBezTo>
                    <a:pt x="4912965" y="2832281"/>
                    <a:pt x="4870237" y="2658196"/>
                    <a:pt x="4816901" y="2488224"/>
                  </a:cubicBezTo>
                  <a:cubicBezTo>
                    <a:pt x="4810197" y="2466954"/>
                    <a:pt x="4803984" y="2445582"/>
                    <a:pt x="4797005" y="2424470"/>
                  </a:cubicBezTo>
                  <a:cubicBezTo>
                    <a:pt x="4789399" y="2403537"/>
                    <a:pt x="4781686" y="2382574"/>
                    <a:pt x="4774433" y="2361620"/>
                  </a:cubicBezTo>
                  <a:lnTo>
                    <a:pt x="4752459" y="2298700"/>
                  </a:lnTo>
                  <a:lnTo>
                    <a:pt x="4728083" y="2236526"/>
                  </a:lnTo>
                  <a:cubicBezTo>
                    <a:pt x="4719957" y="2215802"/>
                    <a:pt x="4712352" y="2194869"/>
                    <a:pt x="4704471" y="2174095"/>
                  </a:cubicBezTo>
                  <a:lnTo>
                    <a:pt x="4678399" y="2112626"/>
                  </a:lnTo>
                  <a:lnTo>
                    <a:pt x="4652601" y="2050999"/>
                  </a:lnTo>
                  <a:cubicBezTo>
                    <a:pt x="4643711" y="2030533"/>
                    <a:pt x="4633616" y="2010672"/>
                    <a:pt x="4624205" y="1990415"/>
                  </a:cubicBezTo>
                  <a:lnTo>
                    <a:pt x="4595398" y="1930069"/>
                  </a:lnTo>
                  <a:cubicBezTo>
                    <a:pt x="4585714" y="1909969"/>
                    <a:pt x="4574413" y="1890713"/>
                    <a:pt x="4563827" y="1870952"/>
                  </a:cubicBezTo>
                  <a:lnTo>
                    <a:pt x="4531433" y="1812311"/>
                  </a:lnTo>
                  <a:lnTo>
                    <a:pt x="4523315" y="1797616"/>
                  </a:lnTo>
                  <a:lnTo>
                    <a:pt x="4514482" y="1783425"/>
                  </a:lnTo>
                  <a:lnTo>
                    <a:pt x="4496845" y="1754936"/>
                  </a:lnTo>
                  <a:lnTo>
                    <a:pt x="4461463" y="1697929"/>
                  </a:lnTo>
                  <a:lnTo>
                    <a:pt x="4452660" y="1683629"/>
                  </a:lnTo>
                  <a:lnTo>
                    <a:pt x="4443141" y="1669834"/>
                  </a:lnTo>
                  <a:lnTo>
                    <a:pt x="4424241" y="1642166"/>
                  </a:lnTo>
                  <a:cubicBezTo>
                    <a:pt x="4399005" y="1605265"/>
                    <a:pt x="4374512" y="1567751"/>
                    <a:pt x="4346886" y="1532412"/>
                  </a:cubicBezTo>
                  <a:cubicBezTo>
                    <a:pt x="4240477" y="1388328"/>
                    <a:pt x="4120362" y="1253437"/>
                    <a:pt x="3985497" y="1134649"/>
                  </a:cubicBezTo>
                  <a:cubicBezTo>
                    <a:pt x="3850799" y="1015675"/>
                    <a:pt x="3702920" y="911715"/>
                    <a:pt x="3545665" y="825877"/>
                  </a:cubicBezTo>
                  <a:lnTo>
                    <a:pt x="3486190" y="794756"/>
                  </a:lnTo>
                  <a:cubicBezTo>
                    <a:pt x="3466181" y="784640"/>
                    <a:pt x="3446893" y="773560"/>
                    <a:pt x="3426182" y="764765"/>
                  </a:cubicBezTo>
                  <a:lnTo>
                    <a:pt x="3365044" y="737255"/>
                  </a:lnTo>
                  <a:lnTo>
                    <a:pt x="3334529" y="723514"/>
                  </a:lnTo>
                  <a:cubicBezTo>
                    <a:pt x="3324394" y="718943"/>
                    <a:pt x="3314287" y="714265"/>
                    <a:pt x="3303733" y="710395"/>
                  </a:cubicBezTo>
                  <a:cubicBezTo>
                    <a:pt x="3262013" y="694346"/>
                    <a:pt x="3220711" y="677599"/>
                    <a:pt x="3179033" y="662259"/>
                  </a:cubicBezTo>
                  <a:lnTo>
                    <a:pt x="3052408" y="620447"/>
                  </a:lnTo>
                  <a:lnTo>
                    <a:pt x="2924325" y="584505"/>
                  </a:lnTo>
                  <a:cubicBezTo>
                    <a:pt x="2903106" y="578471"/>
                    <a:pt x="2881119" y="574434"/>
                    <a:pt x="2859667" y="569266"/>
                  </a:cubicBezTo>
                  <a:lnTo>
                    <a:pt x="2795226" y="554085"/>
                  </a:lnTo>
                  <a:cubicBezTo>
                    <a:pt x="2774078" y="548652"/>
                    <a:pt x="2751709" y="544744"/>
                    <a:pt x="2729702" y="540354"/>
                  </a:cubicBezTo>
                  <a:lnTo>
                    <a:pt x="2663758" y="527322"/>
                  </a:lnTo>
                  <a:lnTo>
                    <a:pt x="2630927" y="520495"/>
                  </a:lnTo>
                  <a:lnTo>
                    <a:pt x="2597965" y="515024"/>
                  </a:lnTo>
                  <a:cubicBezTo>
                    <a:pt x="2575970" y="511449"/>
                    <a:pt x="2554112" y="507795"/>
                    <a:pt x="2532205" y="503895"/>
                  </a:cubicBezTo>
                  <a:cubicBezTo>
                    <a:pt x="2357016" y="475037"/>
                    <a:pt x="2182954" y="456682"/>
                    <a:pt x="2010064" y="452552"/>
                  </a:cubicBezTo>
                  <a:cubicBezTo>
                    <a:pt x="1837255" y="448558"/>
                    <a:pt x="1665388" y="457916"/>
                    <a:pt x="1494552" y="485055"/>
                  </a:cubicBezTo>
                  <a:cubicBezTo>
                    <a:pt x="1452133" y="492816"/>
                    <a:pt x="1409569" y="501117"/>
                    <a:pt x="1366896" y="509389"/>
                  </a:cubicBezTo>
                  <a:cubicBezTo>
                    <a:pt x="1324862" y="520035"/>
                    <a:pt x="1282333" y="529505"/>
                    <a:pt x="1240175" y="541045"/>
                  </a:cubicBezTo>
                  <a:lnTo>
                    <a:pt x="1177438" y="560170"/>
                  </a:lnTo>
                  <a:lnTo>
                    <a:pt x="1145987" y="569826"/>
                  </a:lnTo>
                  <a:lnTo>
                    <a:pt x="1130315" y="574669"/>
                  </a:lnTo>
                  <a:lnTo>
                    <a:pt x="1114873" y="580384"/>
                  </a:lnTo>
                  <a:lnTo>
                    <a:pt x="1052839" y="602943"/>
                  </a:lnTo>
                  <a:cubicBezTo>
                    <a:pt x="1032151" y="610499"/>
                    <a:pt x="1011255" y="617535"/>
                    <a:pt x="991135" y="626866"/>
                  </a:cubicBezTo>
                  <a:lnTo>
                    <a:pt x="930179" y="653191"/>
                  </a:lnTo>
                  <a:cubicBezTo>
                    <a:pt x="909850" y="662002"/>
                    <a:pt x="889443" y="670676"/>
                    <a:pt x="869768" y="680937"/>
                  </a:cubicBezTo>
                  <a:lnTo>
                    <a:pt x="810085" y="710734"/>
                  </a:lnTo>
                  <a:cubicBezTo>
                    <a:pt x="790331" y="720859"/>
                    <a:pt x="770124" y="730514"/>
                    <a:pt x="751220" y="741794"/>
                  </a:cubicBezTo>
                  <a:cubicBezTo>
                    <a:pt x="673929" y="784955"/>
                    <a:pt x="598827" y="830326"/>
                    <a:pt x="532669" y="881688"/>
                  </a:cubicBezTo>
                  <a:cubicBezTo>
                    <a:pt x="464226" y="931625"/>
                    <a:pt x="406969" y="988270"/>
                    <a:pt x="354185" y="1050286"/>
                  </a:cubicBezTo>
                  <a:lnTo>
                    <a:pt x="315980" y="1098125"/>
                  </a:lnTo>
                  <a:lnTo>
                    <a:pt x="280345" y="1149782"/>
                  </a:lnTo>
                  <a:cubicBezTo>
                    <a:pt x="268144" y="1166335"/>
                    <a:pt x="257438" y="1185955"/>
                    <a:pt x="245890" y="1203959"/>
                  </a:cubicBezTo>
                  <a:cubicBezTo>
                    <a:pt x="234552" y="1222481"/>
                    <a:pt x="223171" y="1240298"/>
                    <a:pt x="212162" y="1260184"/>
                  </a:cubicBezTo>
                  <a:cubicBezTo>
                    <a:pt x="168299" y="1337574"/>
                    <a:pt x="125055" y="1419360"/>
                    <a:pt x="80716" y="1502476"/>
                  </a:cubicBezTo>
                  <a:lnTo>
                    <a:pt x="0" y="1648841"/>
                  </a:lnTo>
                  <a:lnTo>
                    <a:pt x="0" y="954863"/>
                  </a:lnTo>
                  <a:lnTo>
                    <a:pt x="43491" y="895513"/>
                  </a:lnTo>
                  <a:cubicBezTo>
                    <a:pt x="59888" y="874984"/>
                    <a:pt x="77014" y="854766"/>
                    <a:pt x="93923" y="834489"/>
                  </a:cubicBezTo>
                  <a:cubicBezTo>
                    <a:pt x="163245" y="754880"/>
                    <a:pt x="240806" y="679565"/>
                    <a:pt x="323465" y="617671"/>
                  </a:cubicBezTo>
                  <a:cubicBezTo>
                    <a:pt x="405002" y="553042"/>
                    <a:pt x="490132" y="499230"/>
                    <a:pt x="574777" y="446794"/>
                  </a:cubicBezTo>
                  <a:cubicBezTo>
                    <a:pt x="595733" y="433050"/>
                    <a:pt x="617442" y="421248"/>
                    <a:pt x="638943" y="408925"/>
                  </a:cubicBezTo>
                  <a:lnTo>
                    <a:pt x="703505" y="371742"/>
                  </a:lnTo>
                  <a:cubicBezTo>
                    <a:pt x="724798" y="358900"/>
                    <a:pt x="747120" y="347842"/>
                    <a:pt x="769262" y="336154"/>
                  </a:cubicBezTo>
                  <a:lnTo>
                    <a:pt x="835552" y="301173"/>
                  </a:lnTo>
                  <a:cubicBezTo>
                    <a:pt x="857427" y="289183"/>
                    <a:pt x="880470" y="278896"/>
                    <a:pt x="902979" y="268004"/>
                  </a:cubicBezTo>
                  <a:lnTo>
                    <a:pt x="971127" y="235607"/>
                  </a:lnTo>
                  <a:lnTo>
                    <a:pt x="988238" y="227556"/>
                  </a:lnTo>
                  <a:lnTo>
                    <a:pt x="1005744" y="220191"/>
                  </a:lnTo>
                  <a:lnTo>
                    <a:pt x="1040729" y="205569"/>
                  </a:lnTo>
                  <a:lnTo>
                    <a:pt x="1110835" y="176248"/>
                  </a:lnTo>
                  <a:cubicBezTo>
                    <a:pt x="1157999" y="157703"/>
                    <a:pt x="1206322" y="141323"/>
                    <a:pt x="1254256" y="123796"/>
                  </a:cubicBezTo>
                  <a:cubicBezTo>
                    <a:pt x="1302938" y="108671"/>
                    <a:pt x="1352074" y="94017"/>
                    <a:pt x="1401310" y="79852"/>
                  </a:cubicBezTo>
                  <a:cubicBezTo>
                    <a:pt x="1599497" y="26774"/>
                    <a:pt x="1806373" y="-329"/>
                    <a:pt x="2011811" y="4"/>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1" name="Freeform: Shape 13">
              <a:extLst>
                <a:ext uri="{FF2B5EF4-FFF2-40B4-BE49-F238E27FC236}">
                  <a16:creationId xmlns:a16="http://schemas.microsoft.com/office/drawing/2014/main" id="{06AC5DCC-C3CC-4FD5-AD4E-13A1BE5F7F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297400"/>
              <a:ext cx="5215811" cy="6107388"/>
            </a:xfrm>
            <a:custGeom>
              <a:avLst/>
              <a:gdLst>
                <a:gd name="connsiteX0" fmla="*/ 1869139 w 5215811"/>
                <a:gd name="connsiteY0" fmla="*/ 9 h 6107388"/>
                <a:gd name="connsiteX1" fmla="*/ 2791149 w 5215811"/>
                <a:gd name="connsiteY1" fmla="*/ 130229 h 6107388"/>
                <a:gd name="connsiteX2" fmla="*/ 4760307 w 5215811"/>
                <a:gd name="connsiteY2" fmla="*/ 1608408 h 6107388"/>
                <a:gd name="connsiteX3" fmla="*/ 5108574 w 5215811"/>
                <a:gd name="connsiteY3" fmla="*/ 4050383 h 6107388"/>
                <a:gd name="connsiteX4" fmla="*/ 3434916 w 5215811"/>
                <a:gd name="connsiteY4" fmla="*/ 5503134 h 6107388"/>
                <a:gd name="connsiteX5" fmla="*/ 1137841 w 5215811"/>
                <a:gd name="connsiteY5" fmla="*/ 6033968 h 6107388"/>
                <a:gd name="connsiteX6" fmla="*/ 217555 w 5215811"/>
                <a:gd name="connsiteY6" fmla="*/ 5598945 h 6107388"/>
                <a:gd name="connsiteX7" fmla="*/ 0 w 5215811"/>
                <a:gd name="connsiteY7" fmla="*/ 5419622 h 6107388"/>
                <a:gd name="connsiteX8" fmla="*/ 0 w 5215811"/>
                <a:gd name="connsiteY8" fmla="*/ 4571683 h 6107388"/>
                <a:gd name="connsiteX9" fmla="*/ 18056 w 5215811"/>
                <a:gd name="connsiteY9" fmla="*/ 4599282 h 6107388"/>
                <a:gd name="connsiteX10" fmla="*/ 358324 w 5215811"/>
                <a:gd name="connsiteY10" fmla="*/ 4988154 h 6107388"/>
                <a:gd name="connsiteX11" fmla="*/ 1282741 w 5215811"/>
                <a:gd name="connsiteY11" fmla="*/ 5493193 h 6107388"/>
                <a:gd name="connsiteX12" fmla="*/ 2172794 w 5215811"/>
                <a:gd name="connsiteY12" fmla="*/ 5470630 h 6107388"/>
                <a:gd name="connsiteX13" fmla="*/ 3146893 w 5215811"/>
                <a:gd name="connsiteY13" fmla="*/ 5016296 h 6107388"/>
                <a:gd name="connsiteX14" fmla="*/ 3574114 w 5215811"/>
                <a:gd name="connsiteY14" fmla="*/ 4791124 h 6107388"/>
                <a:gd name="connsiteX15" fmla="*/ 4244948 w 5215811"/>
                <a:gd name="connsiteY15" fmla="*/ 4392664 h 6107388"/>
                <a:gd name="connsiteX16" fmla="*/ 4556385 w 5215811"/>
                <a:gd name="connsiteY16" fmla="*/ 3902656 h 6107388"/>
                <a:gd name="connsiteX17" fmla="*/ 4616354 w 5215811"/>
                <a:gd name="connsiteY17" fmla="*/ 2851680 h 6107388"/>
                <a:gd name="connsiteX18" fmla="*/ 4269266 w 5215811"/>
                <a:gd name="connsiteY18" fmla="*/ 1889625 h 6107388"/>
                <a:gd name="connsiteX19" fmla="*/ 2645976 w 5215811"/>
                <a:gd name="connsiteY19" fmla="*/ 671162 h 6107388"/>
                <a:gd name="connsiteX20" fmla="*/ 1648930 w 5215811"/>
                <a:gd name="connsiteY20" fmla="*/ 573017 h 6107388"/>
                <a:gd name="connsiteX21" fmla="*/ 771768 w 5215811"/>
                <a:gd name="connsiteY21" fmla="*/ 865882 h 6107388"/>
                <a:gd name="connsiteX22" fmla="*/ 433617 w 5215811"/>
                <a:gd name="connsiteY22" fmla="*/ 1119441 h 6107388"/>
                <a:gd name="connsiteX23" fmla="*/ 200571 w 5215811"/>
                <a:gd name="connsiteY23" fmla="*/ 1486480 h 6107388"/>
                <a:gd name="connsiteX24" fmla="*/ 47077 w 5215811"/>
                <a:gd name="connsiteY24" fmla="*/ 1753604 h 6107388"/>
                <a:gd name="connsiteX25" fmla="*/ 0 w 5215811"/>
                <a:gd name="connsiteY25" fmla="*/ 1831655 h 6107388"/>
                <a:gd name="connsiteX26" fmla="*/ 0 w 5215811"/>
                <a:gd name="connsiteY26" fmla="*/ 751112 h 6107388"/>
                <a:gd name="connsiteX27" fmla="*/ 6994 w 5215811"/>
                <a:gd name="connsiteY27" fmla="*/ 742614 h 6107388"/>
                <a:gd name="connsiteX28" fmla="*/ 484047 w 5215811"/>
                <a:gd name="connsiteY28" fmla="*/ 378777 h 6107388"/>
                <a:gd name="connsiteX29" fmla="*/ 1869139 w 5215811"/>
                <a:gd name="connsiteY29" fmla="*/ 9 h 61073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5811" h="6107388">
                  <a:moveTo>
                    <a:pt x="1869139" y="9"/>
                  </a:moveTo>
                  <a:cubicBezTo>
                    <a:pt x="2160924" y="-706"/>
                    <a:pt x="2465752" y="43039"/>
                    <a:pt x="2791149" y="130229"/>
                  </a:cubicBezTo>
                  <a:cubicBezTo>
                    <a:pt x="3651198" y="360678"/>
                    <a:pt x="4339884" y="907924"/>
                    <a:pt x="4760307" y="1608408"/>
                  </a:cubicBezTo>
                  <a:cubicBezTo>
                    <a:pt x="5188180" y="2321320"/>
                    <a:pt x="5338357" y="3192822"/>
                    <a:pt x="5108574" y="4050383"/>
                  </a:cubicBezTo>
                  <a:cubicBezTo>
                    <a:pt x="4880820" y="4900373"/>
                    <a:pt x="4152841" y="5098512"/>
                    <a:pt x="3434916" y="5503134"/>
                  </a:cubicBezTo>
                  <a:cubicBezTo>
                    <a:pt x="2717099" y="5907783"/>
                    <a:pt x="2005568" y="6266474"/>
                    <a:pt x="1137841" y="6033968"/>
                  </a:cubicBezTo>
                  <a:cubicBezTo>
                    <a:pt x="783079" y="5938910"/>
                    <a:pt x="479573" y="5790114"/>
                    <a:pt x="217555" y="5598945"/>
                  </a:cubicBezTo>
                  <a:lnTo>
                    <a:pt x="0" y="5419622"/>
                  </a:lnTo>
                  <a:lnTo>
                    <a:pt x="0" y="4571683"/>
                  </a:lnTo>
                  <a:lnTo>
                    <a:pt x="18056" y="4599282"/>
                  </a:lnTo>
                  <a:cubicBezTo>
                    <a:pt x="124071" y="4746782"/>
                    <a:pt x="237002" y="4875718"/>
                    <a:pt x="358324" y="4988154"/>
                  </a:cubicBezTo>
                  <a:cubicBezTo>
                    <a:pt x="621323" y="5231809"/>
                    <a:pt x="923667" y="5396979"/>
                    <a:pt x="1282741" y="5493193"/>
                  </a:cubicBezTo>
                  <a:cubicBezTo>
                    <a:pt x="1573894" y="5571207"/>
                    <a:pt x="1856732" y="5563878"/>
                    <a:pt x="2172794" y="5470630"/>
                  </a:cubicBezTo>
                  <a:cubicBezTo>
                    <a:pt x="2498985" y="5374183"/>
                    <a:pt x="2832844" y="5193315"/>
                    <a:pt x="3146893" y="5016296"/>
                  </a:cubicBezTo>
                  <a:cubicBezTo>
                    <a:pt x="3293538" y="4933641"/>
                    <a:pt x="3436182" y="4861160"/>
                    <a:pt x="3574114" y="4791124"/>
                  </a:cubicBezTo>
                  <a:cubicBezTo>
                    <a:pt x="3841238" y="4655550"/>
                    <a:pt x="4071901" y="4538375"/>
                    <a:pt x="4244948" y="4392664"/>
                  </a:cubicBezTo>
                  <a:cubicBezTo>
                    <a:pt x="4405844" y="4257259"/>
                    <a:pt x="4501845" y="4106204"/>
                    <a:pt x="4556385" y="3902656"/>
                  </a:cubicBezTo>
                  <a:cubicBezTo>
                    <a:pt x="4649063" y="3556776"/>
                    <a:pt x="4669271" y="3203187"/>
                    <a:pt x="4616354" y="2851680"/>
                  </a:cubicBezTo>
                  <a:cubicBezTo>
                    <a:pt x="4565198" y="2511774"/>
                    <a:pt x="4448474" y="2188147"/>
                    <a:pt x="4269266" y="1889625"/>
                  </a:cubicBezTo>
                  <a:cubicBezTo>
                    <a:pt x="3907781" y="1287586"/>
                    <a:pt x="3331245" y="854780"/>
                    <a:pt x="2645976" y="671162"/>
                  </a:cubicBezTo>
                  <a:cubicBezTo>
                    <a:pt x="2278249" y="572630"/>
                    <a:pt x="1952074" y="540526"/>
                    <a:pt x="1648930" y="573017"/>
                  </a:cubicBezTo>
                  <a:cubicBezTo>
                    <a:pt x="1351746" y="604901"/>
                    <a:pt x="1064785" y="700731"/>
                    <a:pt x="771768" y="865882"/>
                  </a:cubicBezTo>
                  <a:cubicBezTo>
                    <a:pt x="568061" y="980657"/>
                    <a:pt x="486465" y="1058486"/>
                    <a:pt x="433617" y="1119441"/>
                  </a:cubicBezTo>
                  <a:cubicBezTo>
                    <a:pt x="358307" y="1206256"/>
                    <a:pt x="292149" y="1323808"/>
                    <a:pt x="200571" y="1486480"/>
                  </a:cubicBezTo>
                  <a:cubicBezTo>
                    <a:pt x="156644" y="1564432"/>
                    <a:pt x="106654" y="1653214"/>
                    <a:pt x="47077" y="1753604"/>
                  </a:cubicBezTo>
                  <a:lnTo>
                    <a:pt x="0" y="1831655"/>
                  </a:lnTo>
                  <a:lnTo>
                    <a:pt x="0" y="751112"/>
                  </a:lnTo>
                  <a:lnTo>
                    <a:pt x="6994" y="742614"/>
                  </a:lnTo>
                  <a:cubicBezTo>
                    <a:pt x="117721" y="617683"/>
                    <a:pt x="259696" y="505222"/>
                    <a:pt x="484047" y="378777"/>
                  </a:cubicBezTo>
                  <a:cubicBezTo>
                    <a:pt x="932751" y="125890"/>
                    <a:pt x="1382831" y="1200"/>
                    <a:pt x="1869139" y="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Freeform: Shape 14">
              <a:extLst>
                <a:ext uri="{FF2B5EF4-FFF2-40B4-BE49-F238E27FC236}">
                  <a16:creationId xmlns:a16="http://schemas.microsoft.com/office/drawing/2014/main" id="{4BBCC2F4-EFA7-4AF4-B538-AC4022D90F4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319367"/>
              <a:ext cx="5217956" cy="6100079"/>
            </a:xfrm>
            <a:custGeom>
              <a:avLst/>
              <a:gdLst>
                <a:gd name="connsiteX0" fmla="*/ 1951393 w 5217956"/>
                <a:gd name="connsiteY0" fmla="*/ 82 h 6100079"/>
                <a:gd name="connsiteX1" fmla="*/ 2855177 w 5217956"/>
                <a:gd name="connsiteY1" fmla="*/ 125419 h 6100079"/>
                <a:gd name="connsiteX2" fmla="*/ 4779341 w 5217956"/>
                <a:gd name="connsiteY2" fmla="*/ 1591542 h 6100079"/>
                <a:gd name="connsiteX3" fmla="*/ 5108573 w 5217956"/>
                <a:gd name="connsiteY3" fmla="*/ 4028416 h 6100079"/>
                <a:gd name="connsiteX4" fmla="*/ 3459358 w 5217956"/>
                <a:gd name="connsiteY4" fmla="*/ 5487716 h 6100079"/>
                <a:gd name="connsiteX5" fmla="*/ 1203274 w 5217956"/>
                <a:gd name="connsiteY5" fmla="*/ 6029534 h 6100079"/>
                <a:gd name="connsiteX6" fmla="*/ 59920 w 5217956"/>
                <a:gd name="connsiteY6" fmla="*/ 5396467 h 6100079"/>
                <a:gd name="connsiteX7" fmla="*/ 0 w 5217956"/>
                <a:gd name="connsiteY7" fmla="*/ 5333382 h 6100079"/>
                <a:gd name="connsiteX8" fmla="*/ 0 w 5217956"/>
                <a:gd name="connsiteY8" fmla="*/ 4205833 h 6100079"/>
                <a:gd name="connsiteX9" fmla="*/ 58036 w 5217956"/>
                <a:gd name="connsiteY9" fmla="*/ 4310048 h 6100079"/>
                <a:gd name="connsiteX10" fmla="*/ 520779 w 5217956"/>
                <a:gd name="connsiteY10" fmla="*/ 4907591 h 6100079"/>
                <a:gd name="connsiteX11" fmla="*/ 1377154 w 5217956"/>
                <a:gd name="connsiteY11" fmla="*/ 5380604 h 6100079"/>
                <a:gd name="connsiteX12" fmla="*/ 3123340 w 5217956"/>
                <a:gd name="connsiteY12" fmla="*/ 4905715 h 6100079"/>
                <a:gd name="connsiteX13" fmla="*/ 3547863 w 5217956"/>
                <a:gd name="connsiteY13" fmla="*/ 4676342 h 6100079"/>
                <a:gd name="connsiteX14" fmla="*/ 4186753 w 5217956"/>
                <a:gd name="connsiteY14" fmla="*/ 4289376 h 6100079"/>
                <a:gd name="connsiteX15" fmla="*/ 4459565 w 5217956"/>
                <a:gd name="connsiteY15" fmla="*/ 3854399 h 6100079"/>
                <a:gd name="connsiteX16" fmla="*/ 4521015 w 5217956"/>
                <a:gd name="connsiteY16" fmla="*/ 2849377 h 6100079"/>
                <a:gd name="connsiteX17" fmla="*/ 4199723 w 5217956"/>
                <a:gd name="connsiteY17" fmla="*/ 1931213 h 6100079"/>
                <a:gd name="connsiteX18" fmla="*/ 2681217 w 5217956"/>
                <a:gd name="connsiteY18" fmla="*/ 774211 h 6100079"/>
                <a:gd name="connsiteX19" fmla="*/ 926547 w 5217956"/>
                <a:gd name="connsiteY19" fmla="*/ 967112 h 6100079"/>
                <a:gd name="connsiteX20" fmla="*/ 622677 w 5217956"/>
                <a:gd name="connsiteY20" fmla="*/ 1197863 h 6100079"/>
                <a:gd name="connsiteX21" fmla="*/ 404892 w 5217956"/>
                <a:gd name="connsiteY21" fmla="*/ 1547314 h 6100079"/>
                <a:gd name="connsiteX22" fmla="*/ 40135 w 5217956"/>
                <a:gd name="connsiteY22" fmla="*/ 2159090 h 6100079"/>
                <a:gd name="connsiteX23" fmla="*/ 0 w 5217956"/>
                <a:gd name="connsiteY23" fmla="*/ 2219367 h 6100079"/>
                <a:gd name="connsiteX24" fmla="*/ 0 w 5217956"/>
                <a:gd name="connsiteY24" fmla="*/ 915659 h 6100079"/>
                <a:gd name="connsiteX25" fmla="*/ 58609 w 5217956"/>
                <a:gd name="connsiteY25" fmla="*/ 828051 h 6100079"/>
                <a:gd name="connsiteX26" fmla="*/ 590688 w 5217956"/>
                <a:gd name="connsiteY26" fmla="*/ 385385 h 6100079"/>
                <a:gd name="connsiteX27" fmla="*/ 1951393 w 5217956"/>
                <a:gd name="connsiteY27"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217956" h="6100079">
                  <a:moveTo>
                    <a:pt x="1951393" y="82"/>
                  </a:moveTo>
                  <a:cubicBezTo>
                    <a:pt x="2237631" y="-2119"/>
                    <a:pt x="2536431" y="40011"/>
                    <a:pt x="2855177" y="125419"/>
                  </a:cubicBezTo>
                  <a:cubicBezTo>
                    <a:pt x="3697704" y="351173"/>
                    <a:pt x="4370490" y="894159"/>
                    <a:pt x="4779341" y="1591542"/>
                  </a:cubicBezTo>
                  <a:cubicBezTo>
                    <a:pt x="5195534" y="2301324"/>
                    <a:pt x="5338356" y="3170855"/>
                    <a:pt x="5108573" y="4028416"/>
                  </a:cubicBezTo>
                  <a:cubicBezTo>
                    <a:pt x="4880819" y="4878406"/>
                    <a:pt x="4165603" y="5079965"/>
                    <a:pt x="3459358" y="5487716"/>
                  </a:cubicBezTo>
                  <a:cubicBezTo>
                    <a:pt x="2753114" y="5895466"/>
                    <a:pt x="2053264" y="6257288"/>
                    <a:pt x="1203274" y="6029534"/>
                  </a:cubicBezTo>
                  <a:cubicBezTo>
                    <a:pt x="739884" y="5905369"/>
                    <a:pt x="366399" y="5685345"/>
                    <a:pt x="59920" y="5396467"/>
                  </a:cubicBezTo>
                  <a:lnTo>
                    <a:pt x="0" y="5333382"/>
                  </a:lnTo>
                  <a:lnTo>
                    <a:pt x="0" y="4205833"/>
                  </a:lnTo>
                  <a:lnTo>
                    <a:pt x="58036" y="4310048"/>
                  </a:lnTo>
                  <a:cubicBezTo>
                    <a:pt x="197935" y="4550245"/>
                    <a:pt x="350594" y="4747142"/>
                    <a:pt x="520779" y="4907591"/>
                  </a:cubicBezTo>
                  <a:cubicBezTo>
                    <a:pt x="763600" y="5136565"/>
                    <a:pt x="1043821" y="5291288"/>
                    <a:pt x="1377154" y="5380604"/>
                  </a:cubicBezTo>
                  <a:cubicBezTo>
                    <a:pt x="1963029" y="5537589"/>
                    <a:pt x="2470519" y="5282804"/>
                    <a:pt x="3123340" y="4905715"/>
                  </a:cubicBezTo>
                  <a:cubicBezTo>
                    <a:pt x="3269800" y="4821157"/>
                    <a:pt x="3411134" y="4747512"/>
                    <a:pt x="3547863" y="4676342"/>
                  </a:cubicBezTo>
                  <a:cubicBezTo>
                    <a:pt x="3804497" y="4542710"/>
                    <a:pt x="4026085" y="4427393"/>
                    <a:pt x="4186753" y="4289376"/>
                  </a:cubicBezTo>
                  <a:cubicBezTo>
                    <a:pt x="4329009" y="4167293"/>
                    <a:pt x="4410589" y="4037181"/>
                    <a:pt x="4459565" y="3854399"/>
                  </a:cubicBezTo>
                  <a:cubicBezTo>
                    <a:pt x="4548302" y="3523229"/>
                    <a:pt x="4568981" y="3185183"/>
                    <a:pt x="4521015" y="2849377"/>
                  </a:cubicBezTo>
                  <a:cubicBezTo>
                    <a:pt x="4474709" y="2524680"/>
                    <a:pt x="4366564" y="2215756"/>
                    <a:pt x="4199723" y="1931213"/>
                  </a:cubicBezTo>
                  <a:cubicBezTo>
                    <a:pt x="3863270" y="1357325"/>
                    <a:pt x="3323982" y="946439"/>
                    <a:pt x="2681217" y="774211"/>
                  </a:cubicBezTo>
                  <a:cubicBezTo>
                    <a:pt x="2001139" y="591984"/>
                    <a:pt x="1476322" y="649699"/>
                    <a:pt x="926547" y="967112"/>
                  </a:cubicBezTo>
                  <a:cubicBezTo>
                    <a:pt x="740730" y="1074393"/>
                    <a:pt x="668642" y="1143989"/>
                    <a:pt x="622677" y="1197863"/>
                  </a:cubicBezTo>
                  <a:cubicBezTo>
                    <a:pt x="555599" y="1276450"/>
                    <a:pt x="492360" y="1390031"/>
                    <a:pt x="404892" y="1547314"/>
                  </a:cubicBezTo>
                  <a:cubicBezTo>
                    <a:pt x="317047" y="1705133"/>
                    <a:pt x="204816" y="1906756"/>
                    <a:pt x="40135" y="2159090"/>
                  </a:cubicBezTo>
                  <a:lnTo>
                    <a:pt x="0" y="2219367"/>
                  </a:lnTo>
                  <a:lnTo>
                    <a:pt x="0" y="915659"/>
                  </a:lnTo>
                  <a:lnTo>
                    <a:pt x="58609" y="828051"/>
                  </a:lnTo>
                  <a:cubicBezTo>
                    <a:pt x="177453" y="670481"/>
                    <a:pt x="325846" y="538291"/>
                    <a:pt x="590688" y="385385"/>
                  </a:cubicBezTo>
                  <a:cubicBezTo>
                    <a:pt x="1032158" y="130559"/>
                    <a:pt x="1474329" y="3750"/>
                    <a:pt x="1951393"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2" name="Freeform: Shape 15">
              <a:extLst>
                <a:ext uri="{FF2B5EF4-FFF2-40B4-BE49-F238E27FC236}">
                  <a16:creationId xmlns:a16="http://schemas.microsoft.com/office/drawing/2014/main" id="{2A9D1364-B6A3-44CB-9FBA-C528F0CE909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319367"/>
              <a:ext cx="5217957" cy="6100079"/>
            </a:xfrm>
            <a:custGeom>
              <a:avLst/>
              <a:gdLst>
                <a:gd name="connsiteX0" fmla="*/ 1951394 w 5217957"/>
                <a:gd name="connsiteY0" fmla="*/ 82 h 6100079"/>
                <a:gd name="connsiteX1" fmla="*/ 2855178 w 5217957"/>
                <a:gd name="connsiteY1" fmla="*/ 125419 h 6100079"/>
                <a:gd name="connsiteX2" fmla="*/ 4779341 w 5217957"/>
                <a:gd name="connsiteY2" fmla="*/ 1591542 h 6100079"/>
                <a:gd name="connsiteX3" fmla="*/ 5108574 w 5217957"/>
                <a:gd name="connsiteY3" fmla="*/ 4028416 h 6100079"/>
                <a:gd name="connsiteX4" fmla="*/ 3459359 w 5217957"/>
                <a:gd name="connsiteY4" fmla="*/ 5487716 h 6100079"/>
                <a:gd name="connsiteX5" fmla="*/ 1203275 w 5217957"/>
                <a:gd name="connsiteY5" fmla="*/ 6029534 h 6100079"/>
                <a:gd name="connsiteX6" fmla="*/ 59921 w 5217957"/>
                <a:gd name="connsiteY6" fmla="*/ 5396467 h 6100079"/>
                <a:gd name="connsiteX7" fmla="*/ 0 w 5217957"/>
                <a:gd name="connsiteY7" fmla="*/ 5333381 h 6100079"/>
                <a:gd name="connsiteX8" fmla="*/ 0 w 5217957"/>
                <a:gd name="connsiteY8" fmla="*/ 4427327 h 6100079"/>
                <a:gd name="connsiteX9" fmla="*/ 112056 w 5217957"/>
                <a:gd name="connsiteY9" fmla="*/ 4602502 h 6100079"/>
                <a:gd name="connsiteX10" fmla="*/ 443875 w 5217957"/>
                <a:gd name="connsiteY10" fmla="*/ 4989110 h 6100079"/>
                <a:gd name="connsiteX11" fmla="*/ 1348175 w 5217957"/>
                <a:gd name="connsiteY11" fmla="*/ 5488759 h 6100079"/>
                <a:gd name="connsiteX12" fmla="*/ 2221463 w 5217957"/>
                <a:gd name="connsiteY12" fmla="*/ 5461704 h 6100079"/>
                <a:gd name="connsiteX13" fmla="*/ 3179339 w 5217957"/>
                <a:gd name="connsiteY13" fmla="*/ 5003023 h 6100079"/>
                <a:gd name="connsiteX14" fmla="*/ 3599638 w 5217957"/>
                <a:gd name="connsiteY14" fmla="*/ 4775996 h 6100079"/>
                <a:gd name="connsiteX15" fmla="*/ 4259765 w 5217957"/>
                <a:gd name="connsiteY15" fmla="*/ 4374667 h 6100079"/>
                <a:gd name="connsiteX16" fmla="*/ 4567742 w 5217957"/>
                <a:gd name="connsiteY16" fmla="*/ 3883732 h 6100079"/>
                <a:gd name="connsiteX17" fmla="*/ 4631929 w 5217957"/>
                <a:gd name="connsiteY17" fmla="*/ 2833886 h 6100079"/>
                <a:gd name="connsiteX18" fmla="*/ 4296412 w 5217957"/>
                <a:gd name="connsiteY18" fmla="*/ 1874932 h 6100079"/>
                <a:gd name="connsiteX19" fmla="*/ 2710219 w 5217957"/>
                <a:gd name="connsiteY19" fmla="*/ 666410 h 6100079"/>
                <a:gd name="connsiteX20" fmla="*/ 1732642 w 5217957"/>
                <a:gd name="connsiteY20" fmla="*/ 573480 h 6100079"/>
                <a:gd name="connsiteX21" fmla="*/ 870621 w 5217957"/>
                <a:gd name="connsiteY21" fmla="*/ 870402 h 6100079"/>
                <a:gd name="connsiteX22" fmla="*/ 537555 w 5217957"/>
                <a:gd name="connsiteY22" fmla="*/ 1125324 h 6100079"/>
                <a:gd name="connsiteX23" fmla="*/ 306995 w 5217957"/>
                <a:gd name="connsiteY23" fmla="*/ 1493030 h 6100079"/>
                <a:gd name="connsiteX24" fmla="*/ 23579 w 5217957"/>
                <a:gd name="connsiteY24" fmla="*/ 1977465 h 6100079"/>
                <a:gd name="connsiteX25" fmla="*/ 0 w 5217957"/>
                <a:gd name="connsiteY25" fmla="*/ 2014291 h 6100079"/>
                <a:gd name="connsiteX26" fmla="*/ 0 w 5217957"/>
                <a:gd name="connsiteY26" fmla="*/ 915660 h 6100079"/>
                <a:gd name="connsiteX27" fmla="*/ 58609 w 5217957"/>
                <a:gd name="connsiteY27" fmla="*/ 828051 h 6100079"/>
                <a:gd name="connsiteX28" fmla="*/ 590689 w 5217957"/>
                <a:gd name="connsiteY28" fmla="*/ 385385 h 6100079"/>
                <a:gd name="connsiteX29" fmla="*/ 1951394 w 5217957"/>
                <a:gd name="connsiteY29" fmla="*/ 82 h 61000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217957" h="6100079">
                  <a:moveTo>
                    <a:pt x="1951394" y="82"/>
                  </a:moveTo>
                  <a:cubicBezTo>
                    <a:pt x="2237632" y="-2119"/>
                    <a:pt x="2536431" y="40011"/>
                    <a:pt x="2855178" y="125419"/>
                  </a:cubicBezTo>
                  <a:cubicBezTo>
                    <a:pt x="3697704" y="351173"/>
                    <a:pt x="4370491" y="894159"/>
                    <a:pt x="4779341" y="1591542"/>
                  </a:cubicBezTo>
                  <a:cubicBezTo>
                    <a:pt x="5195535" y="2301324"/>
                    <a:pt x="5338357" y="3170855"/>
                    <a:pt x="5108574" y="4028416"/>
                  </a:cubicBezTo>
                  <a:cubicBezTo>
                    <a:pt x="4880820" y="4878406"/>
                    <a:pt x="4165604" y="5079965"/>
                    <a:pt x="3459359" y="5487716"/>
                  </a:cubicBezTo>
                  <a:cubicBezTo>
                    <a:pt x="2753115" y="5895466"/>
                    <a:pt x="2053265" y="6257288"/>
                    <a:pt x="1203275" y="6029534"/>
                  </a:cubicBezTo>
                  <a:cubicBezTo>
                    <a:pt x="739885" y="5905369"/>
                    <a:pt x="366400" y="5685345"/>
                    <a:pt x="59921" y="5396467"/>
                  </a:cubicBezTo>
                  <a:lnTo>
                    <a:pt x="0" y="5333381"/>
                  </a:lnTo>
                  <a:lnTo>
                    <a:pt x="0" y="4427327"/>
                  </a:lnTo>
                  <a:lnTo>
                    <a:pt x="112056" y="4602502"/>
                  </a:lnTo>
                  <a:cubicBezTo>
                    <a:pt x="215300" y="4749260"/>
                    <a:pt x="325419" y="4877443"/>
                    <a:pt x="443875" y="4989110"/>
                  </a:cubicBezTo>
                  <a:cubicBezTo>
                    <a:pt x="700709" y="5231113"/>
                    <a:pt x="996455" y="5394516"/>
                    <a:pt x="1348175" y="5488759"/>
                  </a:cubicBezTo>
                  <a:cubicBezTo>
                    <a:pt x="1633379" y="5565179"/>
                    <a:pt x="1910917" y="5556430"/>
                    <a:pt x="2221463" y="5461704"/>
                  </a:cubicBezTo>
                  <a:cubicBezTo>
                    <a:pt x="2541923" y="5363721"/>
                    <a:pt x="2870374" y="5181404"/>
                    <a:pt x="3179339" y="5003023"/>
                  </a:cubicBezTo>
                  <a:cubicBezTo>
                    <a:pt x="3323713" y="4919760"/>
                    <a:pt x="3463978" y="4846641"/>
                    <a:pt x="3599638" y="4775996"/>
                  </a:cubicBezTo>
                  <a:cubicBezTo>
                    <a:pt x="3862436" y="4639263"/>
                    <a:pt x="4089314" y="4521074"/>
                    <a:pt x="4259765" y="4374667"/>
                  </a:cubicBezTo>
                  <a:cubicBezTo>
                    <a:pt x="4418282" y="4238625"/>
                    <a:pt x="4513201" y="4087280"/>
                    <a:pt x="4567742" y="3883732"/>
                  </a:cubicBezTo>
                  <a:cubicBezTo>
                    <a:pt x="4660420" y="3537853"/>
                    <a:pt x="4682033" y="3184640"/>
                    <a:pt x="4631929" y="2833886"/>
                  </a:cubicBezTo>
                  <a:cubicBezTo>
                    <a:pt x="4583584" y="2494734"/>
                    <a:pt x="4470646" y="2172121"/>
                    <a:pt x="4296412" y="1874932"/>
                  </a:cubicBezTo>
                  <a:cubicBezTo>
                    <a:pt x="3944879" y="1275559"/>
                    <a:pt x="3381537" y="846289"/>
                    <a:pt x="2710219" y="666410"/>
                  </a:cubicBezTo>
                  <a:cubicBezTo>
                    <a:pt x="2349955" y="569877"/>
                    <a:pt x="2030161" y="539483"/>
                    <a:pt x="1732642" y="573480"/>
                  </a:cubicBezTo>
                  <a:cubicBezTo>
                    <a:pt x="1440866" y="606814"/>
                    <a:pt x="1158880" y="703976"/>
                    <a:pt x="870621" y="870402"/>
                  </a:cubicBezTo>
                  <a:cubicBezTo>
                    <a:pt x="670160" y="986048"/>
                    <a:pt x="589753" y="1064195"/>
                    <a:pt x="537555" y="1125324"/>
                  </a:cubicBezTo>
                  <a:cubicBezTo>
                    <a:pt x="463218" y="1212400"/>
                    <a:pt x="397708" y="1330125"/>
                    <a:pt x="306995" y="1493030"/>
                  </a:cubicBezTo>
                  <a:cubicBezTo>
                    <a:pt x="234596" y="1623167"/>
                    <a:pt x="145436" y="1783409"/>
                    <a:pt x="23579" y="1977465"/>
                  </a:cubicBezTo>
                  <a:lnTo>
                    <a:pt x="0" y="2014291"/>
                  </a:lnTo>
                  <a:lnTo>
                    <a:pt x="0" y="915660"/>
                  </a:lnTo>
                  <a:lnTo>
                    <a:pt x="58609" y="828051"/>
                  </a:lnTo>
                  <a:cubicBezTo>
                    <a:pt x="177453" y="670481"/>
                    <a:pt x="325847" y="538291"/>
                    <a:pt x="590689" y="385385"/>
                  </a:cubicBezTo>
                  <a:cubicBezTo>
                    <a:pt x="1032159" y="130559"/>
                    <a:pt x="1474330" y="3750"/>
                    <a:pt x="1951394" y="8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8187F832-5EF2-4AD9-9BAB-49476DEA6379}"/>
              </a:ext>
            </a:extLst>
          </p:cNvPr>
          <p:cNvSpPr>
            <a:spLocks noGrp="1"/>
          </p:cNvSpPr>
          <p:nvPr>
            <p:ph type="title"/>
          </p:nvPr>
        </p:nvSpPr>
        <p:spPr>
          <a:xfrm>
            <a:off x="480060" y="1243013"/>
            <a:ext cx="2891790" cy="4371974"/>
          </a:xfrm>
        </p:spPr>
        <p:txBody>
          <a:bodyPr>
            <a:normAutofit/>
          </a:bodyPr>
          <a:lstStyle/>
          <a:p>
            <a:r>
              <a:rPr lang="en-GB" sz="3100">
                <a:solidFill>
                  <a:schemeClr val="tx2"/>
                </a:solidFill>
              </a:rPr>
              <a:t>GP’s</a:t>
            </a:r>
          </a:p>
        </p:txBody>
      </p:sp>
      <p:sp>
        <p:nvSpPr>
          <p:cNvPr id="3" name="Content Placeholder 2">
            <a:extLst>
              <a:ext uri="{FF2B5EF4-FFF2-40B4-BE49-F238E27FC236}">
                <a16:creationId xmlns:a16="http://schemas.microsoft.com/office/drawing/2014/main" id="{A6B6B68A-DC52-4121-BAC2-66F5DB5D9498}"/>
              </a:ext>
            </a:extLst>
          </p:cNvPr>
          <p:cNvSpPr>
            <a:spLocks noGrp="1"/>
          </p:cNvSpPr>
          <p:nvPr>
            <p:ph idx="1"/>
          </p:nvPr>
        </p:nvSpPr>
        <p:spPr>
          <a:xfrm>
            <a:off x="4629150" y="804672"/>
            <a:ext cx="3915918" cy="5230368"/>
          </a:xfrm>
        </p:spPr>
        <p:txBody>
          <a:bodyPr anchor="ctr">
            <a:normAutofit/>
          </a:bodyPr>
          <a:lstStyle/>
          <a:p>
            <a:r>
              <a:rPr lang="en-GB" sz="1600" b="0" i="0">
                <a:solidFill>
                  <a:schemeClr val="tx2"/>
                </a:solidFill>
                <a:effectLst/>
                <a:latin typeface="GDS Transport"/>
              </a:rPr>
              <a:t>Anyone in England can register and consult with a GP without charge</a:t>
            </a:r>
          </a:p>
          <a:p>
            <a:r>
              <a:rPr lang="en-GB" sz="1600" b="0" i="0">
                <a:solidFill>
                  <a:schemeClr val="tx2"/>
                </a:solidFill>
                <a:effectLst/>
                <a:latin typeface="GDS Transport"/>
              </a:rPr>
              <a:t>GP practices are not required to ask for proof of identity, address or immigration status from patients wishing to register. </a:t>
            </a:r>
            <a:r>
              <a:rPr lang="en-GB" sz="1600" b="0" i="0">
                <a:solidFill>
                  <a:schemeClr val="tx2"/>
                </a:solidFill>
                <a:effectLst/>
                <a:latin typeface="GDS Transport"/>
                <a:hlinkClick r:id="rId2"/>
              </a:rPr>
              <a:t>NHS guidance on how to register with a GP surgery</a:t>
            </a:r>
            <a:r>
              <a:rPr lang="en-GB" sz="1600" b="0" i="0">
                <a:solidFill>
                  <a:schemeClr val="tx2"/>
                </a:solidFill>
                <a:effectLst/>
                <a:latin typeface="GDS Transport"/>
              </a:rPr>
              <a:t> clearly outlines that a practice cannot refuse a patient because they do not have proof of address or immigration status.</a:t>
            </a:r>
            <a:endParaRPr lang="en-GB" sz="1600">
              <a:solidFill>
                <a:schemeClr val="tx2"/>
              </a:solidFill>
            </a:endParaRPr>
          </a:p>
        </p:txBody>
      </p:sp>
    </p:spTree>
    <p:extLst>
      <p:ext uri="{BB962C8B-B14F-4D97-AF65-F5344CB8AC3E}">
        <p14:creationId xmlns:p14="http://schemas.microsoft.com/office/powerpoint/2010/main" val="32610905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1710</TotalTime>
  <Words>1417</Words>
  <Application>Microsoft Office PowerPoint</Application>
  <PresentationFormat>On-screen Show (4:3)</PresentationFormat>
  <Paragraphs>94</Paragraphs>
  <Slides>18</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GDS Transport</vt:lpstr>
      <vt:lpstr>Office Theme</vt:lpstr>
      <vt:lpstr>NRPF Presentation 2023</vt:lpstr>
      <vt:lpstr>PowerPoint Presentation</vt:lpstr>
      <vt:lpstr>PowerPoint Presentation</vt:lpstr>
      <vt:lpstr>PowerPoint Presentation</vt:lpstr>
      <vt:lpstr>PowerPoint Presentation</vt:lpstr>
      <vt:lpstr>Asylum Seekers</vt:lpstr>
      <vt:lpstr>PowerPoint Presentation</vt:lpstr>
      <vt:lpstr>NHS</vt:lpstr>
      <vt:lpstr>GP’s</vt:lpstr>
      <vt:lpstr>Nil Recourse To Public Funds Team</vt:lpstr>
      <vt:lpstr>PowerPoint Presentation</vt:lpstr>
      <vt:lpstr>PowerPoint Presentation</vt:lpstr>
      <vt:lpstr>Providing Support</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NRPF Presentation July 2016</dc:title>
  <dc:creator>Eva-Cecilia Huagie</dc:creator>
  <cp:lastModifiedBy>Ochuko Jalloh</cp:lastModifiedBy>
  <cp:revision>52</cp:revision>
  <cp:lastPrinted>2020-09-17T16:23:35Z</cp:lastPrinted>
  <dcterms:created xsi:type="dcterms:W3CDTF">2016-07-26T14:55:03Z</dcterms:created>
  <dcterms:modified xsi:type="dcterms:W3CDTF">2023-12-04T15:11:38Z</dcterms:modified>
</cp:coreProperties>
</file>