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B424FD-213E-4470-B06A-81C924FFD1CF}">
  <a:tblStyle styleId="{FDB424FD-213E-4470-B06A-81C924FFD1C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272bfe80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272bfe80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272bfe80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272bfe80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272bfe80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272bfe80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272bfe80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a272bfe80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272bfe80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a272bfe80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01600" marR="215900" rtl="0" algn="r">
              <a:lnSpc>
                <a:spcPct val="142857"/>
              </a:lnSpc>
              <a:spcBef>
                <a:spcPts val="300"/>
              </a:spcBef>
              <a:spcAft>
                <a:spcPts val="0"/>
              </a:spcAft>
              <a:buClr>
                <a:schemeClr val="dk1"/>
              </a:buClr>
              <a:buSzPts val="1100"/>
              <a:buFont typeface="Arial"/>
              <a:buNone/>
            </a:pPr>
            <a:r>
              <a:rPr b="1" lang="en-GB" sz="1250">
                <a:solidFill>
                  <a:srgbClr val="FF9900"/>
                </a:solidFill>
                <a:highlight>
                  <a:srgbClr val="F8F2E9"/>
                </a:highlight>
                <a:latin typeface="Nunito"/>
                <a:ea typeface="Nunito"/>
                <a:cs typeface="Nunito"/>
                <a:sym typeface="Nunito"/>
              </a:rPr>
              <a:t>citing employment and if we can help get people further along the road to working, as an example.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272bfe80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272bfe80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272bfe80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272bfe80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217e1651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217e165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a272bfe80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a272bfe80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a272bfe8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a272bfe8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a272bfe8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a272bfe8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272bfe80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272bfe80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a272bfe80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272bfe80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272bfe80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272bfe80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272bfe80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a272bfe80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63875"/>
            <a:ext cx="9431665" cy="5307375"/>
          </a:xfrm>
          <a:prstGeom prst="rect">
            <a:avLst/>
          </a:prstGeom>
          <a:noFill/>
          <a:ln>
            <a:noFill/>
          </a:ln>
        </p:spPr>
      </p:pic>
      <p:sp>
        <p:nvSpPr>
          <p:cNvPr id="55" name="Google Shape;55;p13"/>
          <p:cNvSpPr txBox="1"/>
          <p:nvPr>
            <p:ph type="ctrTitle"/>
          </p:nvPr>
        </p:nvSpPr>
        <p:spPr>
          <a:xfrm>
            <a:off x="1424525" y="4157075"/>
            <a:ext cx="4250400" cy="86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3100">
                <a:latin typeface="Nunito"/>
                <a:ea typeface="Nunito"/>
                <a:cs typeface="Nunito"/>
                <a:sym typeface="Nunito"/>
              </a:rPr>
              <a:t>Migrant Hub - </a:t>
            </a:r>
            <a:endParaRPr sz="3100">
              <a:latin typeface="Nunito"/>
              <a:ea typeface="Nunito"/>
              <a:cs typeface="Nunito"/>
              <a:sym typeface="Nunito"/>
            </a:endParaRPr>
          </a:p>
          <a:p>
            <a:pPr indent="0" lvl="0" marL="0" rtl="0" algn="ctr">
              <a:spcBef>
                <a:spcPts val="0"/>
              </a:spcBef>
              <a:spcAft>
                <a:spcPts val="0"/>
              </a:spcAft>
              <a:buSzPts val="990"/>
              <a:buNone/>
            </a:pPr>
            <a:r>
              <a:rPr lang="en-GB" sz="3100">
                <a:latin typeface="Nunito"/>
                <a:ea typeface="Nunito"/>
                <a:cs typeface="Nunito"/>
                <a:sym typeface="Nunito"/>
              </a:rPr>
              <a:t>Presentation to GAN</a:t>
            </a:r>
            <a:endParaRPr sz="31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Household income </a:t>
            </a:r>
            <a:r>
              <a:rPr b="1" lang="en-GB">
                <a:solidFill>
                  <a:schemeClr val="accent1"/>
                </a:solidFill>
                <a:latin typeface="Nunito"/>
                <a:ea typeface="Nunito"/>
                <a:cs typeface="Nunito"/>
                <a:sym typeface="Nunito"/>
              </a:rPr>
              <a:t>Breakdown</a:t>
            </a:r>
            <a:endParaRPr b="1">
              <a:solidFill>
                <a:schemeClr val="accent1"/>
              </a:solidFill>
              <a:latin typeface="Nunito"/>
              <a:ea typeface="Nunito"/>
              <a:cs typeface="Nunito"/>
              <a:sym typeface="Nunito"/>
            </a:endParaRPr>
          </a:p>
        </p:txBody>
      </p:sp>
      <p:pic>
        <p:nvPicPr>
          <p:cNvPr id="116" name="Google Shape;116;p22"/>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117" name="Google Shape;117;p22"/>
          <p:cNvPicPr preferRelativeResize="0"/>
          <p:nvPr/>
        </p:nvPicPr>
        <p:blipFill>
          <a:blip r:embed="rId4">
            <a:alphaModFix/>
          </a:blip>
          <a:stretch>
            <a:fillRect/>
          </a:stretch>
        </p:blipFill>
        <p:spPr>
          <a:xfrm>
            <a:off x="1472550" y="1118700"/>
            <a:ext cx="5881245"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Housing status Breakdown</a:t>
            </a:r>
            <a:endParaRPr b="1">
              <a:solidFill>
                <a:schemeClr val="accent1"/>
              </a:solidFill>
              <a:latin typeface="Nunito"/>
              <a:ea typeface="Nunito"/>
              <a:cs typeface="Nunito"/>
              <a:sym typeface="Nunito"/>
            </a:endParaRPr>
          </a:p>
        </p:txBody>
      </p:sp>
      <p:pic>
        <p:nvPicPr>
          <p:cNvPr id="123" name="Google Shape;123;p23"/>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124" name="Google Shape;124;p23"/>
          <p:cNvPicPr preferRelativeResize="0"/>
          <p:nvPr/>
        </p:nvPicPr>
        <p:blipFill>
          <a:blip r:embed="rId4">
            <a:alphaModFix/>
          </a:blip>
          <a:stretch>
            <a:fillRect/>
          </a:stretch>
        </p:blipFill>
        <p:spPr>
          <a:xfrm>
            <a:off x="1472575" y="1084400"/>
            <a:ext cx="5957301" cy="3820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Housing status Breakdown</a:t>
            </a:r>
            <a:endParaRPr b="1">
              <a:solidFill>
                <a:schemeClr val="accent1"/>
              </a:solidFill>
              <a:latin typeface="Nunito"/>
              <a:ea typeface="Nunito"/>
              <a:cs typeface="Nunito"/>
              <a:sym typeface="Nunito"/>
            </a:endParaRPr>
          </a:p>
        </p:txBody>
      </p:sp>
      <p:pic>
        <p:nvPicPr>
          <p:cNvPr id="130" name="Google Shape;130;p24"/>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131" name="Google Shape;131;p24"/>
          <p:cNvPicPr preferRelativeResize="0"/>
          <p:nvPr/>
        </p:nvPicPr>
        <p:blipFill>
          <a:blip r:embed="rId4">
            <a:alphaModFix/>
          </a:blip>
          <a:stretch>
            <a:fillRect/>
          </a:stretch>
        </p:blipFill>
        <p:spPr>
          <a:xfrm>
            <a:off x="1361125" y="1101550"/>
            <a:ext cx="5823342" cy="3820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Additional notes</a:t>
            </a:r>
            <a:endParaRPr b="1">
              <a:solidFill>
                <a:schemeClr val="accent1"/>
              </a:solidFill>
              <a:latin typeface="Nunito"/>
              <a:ea typeface="Nunito"/>
              <a:cs typeface="Nunito"/>
              <a:sym typeface="Nunito"/>
            </a:endParaRPr>
          </a:p>
        </p:txBody>
      </p:sp>
      <p:sp>
        <p:nvSpPr>
          <p:cNvPr id="137" name="Google Shape;137;p25"/>
          <p:cNvSpPr txBox="1"/>
          <p:nvPr>
            <p:ph idx="1" type="body"/>
          </p:nvPr>
        </p:nvSpPr>
        <p:spPr>
          <a:xfrm>
            <a:off x="311700" y="1272500"/>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Majority of clients do not identify as disabled (96%) but this doesn’t mean we don’t frequently see clients with serious / overlapping / chronic physical and mental health issues</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17500" lvl="0" marL="457200" rtl="0" algn="l">
              <a:spcBef>
                <a:spcPts val="120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Most clients can communicate in at least basic English. Where necessary we use interpreters - recently we have used Arabic, Wolof, Amharic, Tigrinya, French, Spanish. Clients do bring friends/family along to translate too</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17500" lvl="0" marL="457200" rtl="0" algn="l">
              <a:spcBef>
                <a:spcPts val="120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Rising numbers of people made homeless esp after the 7 day rule. Hardest to help single adult males. We do work with Council officers and use Streetlink to help maximise outcomes</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1200"/>
              </a:spcAft>
              <a:buNone/>
            </a:pPr>
            <a:r>
              <a:t/>
            </a:r>
            <a:endParaRPr sz="1400">
              <a:solidFill>
                <a:schemeClr val="dk1"/>
              </a:solidFill>
              <a:highlight>
                <a:srgbClr val="F8F2E9"/>
              </a:highlight>
              <a:latin typeface="Nunito"/>
              <a:ea typeface="Nunito"/>
              <a:cs typeface="Nunito"/>
              <a:sym typeface="Nunito"/>
            </a:endParaRPr>
          </a:p>
        </p:txBody>
      </p:sp>
      <p:pic>
        <p:nvPicPr>
          <p:cNvPr id="138" name="Google Shape;138;p25"/>
          <p:cNvPicPr preferRelativeResize="0"/>
          <p:nvPr/>
        </p:nvPicPr>
        <p:blipFill>
          <a:blip r:embed="rId3">
            <a:alphaModFix/>
          </a:blip>
          <a:stretch>
            <a:fillRect/>
          </a:stretch>
        </p:blipFill>
        <p:spPr>
          <a:xfrm>
            <a:off x="7575225" y="4260725"/>
            <a:ext cx="1568775" cy="88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Quotes</a:t>
            </a:r>
            <a:endParaRPr b="1">
              <a:solidFill>
                <a:schemeClr val="accent1"/>
              </a:solidFill>
              <a:latin typeface="Nunito"/>
              <a:ea typeface="Nunito"/>
              <a:cs typeface="Nunito"/>
              <a:sym typeface="Nunito"/>
            </a:endParaRPr>
          </a:p>
        </p:txBody>
      </p:sp>
      <p:sp>
        <p:nvSpPr>
          <p:cNvPr id="144" name="Google Shape;144;p26"/>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marR="215900" rtl="0" algn="l">
              <a:lnSpc>
                <a:spcPct val="142857"/>
              </a:lnSpc>
              <a:spcBef>
                <a:spcPts val="300"/>
              </a:spcBef>
              <a:spcAft>
                <a:spcPts val="0"/>
              </a:spcAft>
              <a:buNone/>
            </a:pPr>
            <a:r>
              <a:rPr b="1" lang="en-GB" sz="1250">
                <a:solidFill>
                  <a:srgbClr val="FF00FF"/>
                </a:solidFill>
                <a:highlight>
                  <a:srgbClr val="F8F2E9"/>
                </a:highlight>
                <a:latin typeface="Nunito"/>
                <a:ea typeface="Nunito"/>
                <a:cs typeface="Nunito"/>
                <a:sym typeface="Nunito"/>
              </a:rPr>
              <a:t>"The hub is doing good, great remarks… I'm comfortable here, they take care of us… looking forward to better immigration services"</a:t>
            </a:r>
            <a:endParaRPr b="1" sz="1250">
              <a:solidFill>
                <a:srgbClr val="FF00FF"/>
              </a:solidFill>
              <a:highlight>
                <a:srgbClr val="F8F2E9"/>
              </a:highlight>
              <a:latin typeface="Nunito"/>
              <a:ea typeface="Nunito"/>
              <a:cs typeface="Nunito"/>
              <a:sym typeface="Nunito"/>
            </a:endParaRPr>
          </a:p>
          <a:p>
            <a:pPr indent="0" lvl="0" marL="101600" marR="215900" rtl="0" algn="l">
              <a:lnSpc>
                <a:spcPct val="142857"/>
              </a:lnSpc>
              <a:spcBef>
                <a:spcPts val="300"/>
              </a:spcBef>
              <a:spcAft>
                <a:spcPts val="0"/>
              </a:spcAft>
              <a:buClr>
                <a:schemeClr val="dk1"/>
              </a:buClr>
              <a:buSzPts val="1100"/>
              <a:buFont typeface="Arial"/>
              <a:buNone/>
            </a:pPr>
            <a:r>
              <a:t/>
            </a:r>
            <a:endParaRPr sz="700">
              <a:solidFill>
                <a:srgbClr val="202124"/>
              </a:solidFill>
              <a:highlight>
                <a:srgbClr val="F8F2E9"/>
              </a:highlight>
              <a:latin typeface="Nunito"/>
              <a:ea typeface="Nunito"/>
              <a:cs typeface="Nunito"/>
              <a:sym typeface="Nunito"/>
            </a:endParaRPr>
          </a:p>
          <a:p>
            <a:pPr indent="0" lvl="0" marL="101600" marR="215900" rtl="0" algn="r">
              <a:lnSpc>
                <a:spcPct val="142857"/>
              </a:lnSpc>
              <a:spcBef>
                <a:spcPts val="300"/>
              </a:spcBef>
              <a:spcAft>
                <a:spcPts val="0"/>
              </a:spcAft>
              <a:buNone/>
            </a:pPr>
            <a:r>
              <a:rPr b="1" lang="en-GB" sz="1250">
                <a:solidFill>
                  <a:srgbClr val="FF9900"/>
                </a:solidFill>
                <a:highlight>
                  <a:srgbClr val="F8F2E9"/>
                </a:highlight>
                <a:latin typeface="Nunito"/>
                <a:ea typeface="Nunito"/>
                <a:cs typeface="Nunito"/>
                <a:sym typeface="Nunito"/>
              </a:rPr>
              <a:t>"they are really good" "people trying their best but we need more" "anytime we have problem, we want it to be solved. not to carry it with us" - </a:t>
            </a:r>
            <a:endParaRPr b="1" sz="1250">
              <a:solidFill>
                <a:srgbClr val="FF9900"/>
              </a:solidFill>
              <a:highlight>
                <a:srgbClr val="F8F2E9"/>
              </a:highlight>
              <a:latin typeface="Nunito"/>
              <a:ea typeface="Nunito"/>
              <a:cs typeface="Nunito"/>
              <a:sym typeface="Nunito"/>
            </a:endParaRPr>
          </a:p>
          <a:p>
            <a:pPr indent="0" lvl="0" marL="101600" marR="215900" rtl="0" algn="l">
              <a:lnSpc>
                <a:spcPct val="142857"/>
              </a:lnSpc>
              <a:spcBef>
                <a:spcPts val="300"/>
              </a:spcBef>
              <a:spcAft>
                <a:spcPts val="0"/>
              </a:spcAft>
              <a:buClr>
                <a:schemeClr val="dk1"/>
              </a:buClr>
              <a:buSzPts val="1100"/>
              <a:buFont typeface="Arial"/>
              <a:buNone/>
            </a:pPr>
            <a:r>
              <a:t/>
            </a:r>
            <a:endParaRPr sz="700">
              <a:solidFill>
                <a:srgbClr val="202124"/>
              </a:solidFill>
              <a:highlight>
                <a:srgbClr val="F8F2E9"/>
              </a:highlight>
              <a:latin typeface="Nunito"/>
              <a:ea typeface="Nunito"/>
              <a:cs typeface="Nunito"/>
              <a:sym typeface="Nunito"/>
            </a:endParaRPr>
          </a:p>
          <a:p>
            <a:pPr indent="0" lvl="0" marL="101600" marR="215900" rtl="0" algn="l">
              <a:lnSpc>
                <a:spcPct val="142857"/>
              </a:lnSpc>
              <a:spcBef>
                <a:spcPts val="300"/>
              </a:spcBef>
              <a:spcAft>
                <a:spcPts val="0"/>
              </a:spcAft>
              <a:buNone/>
            </a:pPr>
            <a:r>
              <a:rPr b="1" lang="en-GB" sz="1250">
                <a:solidFill>
                  <a:srgbClr val="0000FF"/>
                </a:solidFill>
                <a:highlight>
                  <a:srgbClr val="F8F2E9"/>
                </a:highlight>
                <a:latin typeface="Nunito"/>
                <a:ea typeface="Nunito"/>
                <a:cs typeface="Nunito"/>
                <a:sym typeface="Nunito"/>
              </a:rPr>
              <a:t>"the migrant hub has been of great help to us, esp for those with nrpf. we are so grateful because theres no way we could have done without their assistance"</a:t>
            </a:r>
            <a:endParaRPr b="1" sz="1250">
              <a:solidFill>
                <a:srgbClr val="0000FF"/>
              </a:solidFill>
              <a:highlight>
                <a:srgbClr val="F8F2E9"/>
              </a:highlight>
              <a:latin typeface="Nunito"/>
              <a:ea typeface="Nunito"/>
              <a:cs typeface="Nunito"/>
              <a:sym typeface="Nunito"/>
            </a:endParaRPr>
          </a:p>
          <a:p>
            <a:pPr indent="0" lvl="0" marL="101600" marR="215900" rtl="0" algn="l">
              <a:lnSpc>
                <a:spcPct val="142857"/>
              </a:lnSpc>
              <a:spcBef>
                <a:spcPts val="300"/>
              </a:spcBef>
              <a:spcAft>
                <a:spcPts val="0"/>
              </a:spcAft>
              <a:buClr>
                <a:schemeClr val="dk1"/>
              </a:buClr>
              <a:buSzPts val="1100"/>
              <a:buFont typeface="Arial"/>
              <a:buNone/>
            </a:pPr>
            <a:r>
              <a:t/>
            </a:r>
            <a:endParaRPr sz="700">
              <a:solidFill>
                <a:srgbClr val="202124"/>
              </a:solidFill>
              <a:highlight>
                <a:srgbClr val="F8F2E9"/>
              </a:highlight>
              <a:latin typeface="Nunito"/>
              <a:ea typeface="Nunito"/>
              <a:cs typeface="Nunito"/>
              <a:sym typeface="Nunito"/>
            </a:endParaRPr>
          </a:p>
          <a:p>
            <a:pPr indent="0" lvl="0" marL="101600" marR="215900" rtl="0" algn="r">
              <a:lnSpc>
                <a:spcPct val="142857"/>
              </a:lnSpc>
              <a:spcBef>
                <a:spcPts val="300"/>
              </a:spcBef>
              <a:spcAft>
                <a:spcPts val="0"/>
              </a:spcAft>
              <a:buClr>
                <a:schemeClr val="dk1"/>
              </a:buClr>
              <a:buSzPts val="1100"/>
              <a:buFont typeface="Arial"/>
              <a:buNone/>
            </a:pPr>
            <a:r>
              <a:rPr b="1" lang="en-GB" sz="1250">
                <a:solidFill>
                  <a:srgbClr val="6AA84F"/>
                </a:solidFill>
                <a:highlight>
                  <a:srgbClr val="F8F2E9"/>
                </a:highlight>
                <a:latin typeface="Nunito"/>
                <a:ea typeface="Nunito"/>
                <a:cs typeface="Nunito"/>
                <a:sym typeface="Nunito"/>
              </a:rPr>
              <a:t>Life is hard and deprives one of happiness in the UK. "If you don't have documents people will use you, because they know you can't talk" not free to go out for activities anytime due to restrictions of where I live. "i dont have freedom"</a:t>
            </a:r>
            <a:endParaRPr b="1" sz="1250">
              <a:solidFill>
                <a:srgbClr val="6AA84F"/>
              </a:solidFill>
              <a:highlight>
                <a:srgbClr val="F8F2E9"/>
              </a:highlight>
              <a:latin typeface="Nunito"/>
              <a:ea typeface="Nunito"/>
              <a:cs typeface="Nunito"/>
              <a:sym typeface="Nunito"/>
            </a:endParaRPr>
          </a:p>
          <a:p>
            <a:pPr indent="0" lvl="0" marL="457200" rtl="0" algn="l">
              <a:spcBef>
                <a:spcPts val="0"/>
              </a:spcBef>
              <a:spcAft>
                <a:spcPts val="1200"/>
              </a:spcAft>
              <a:buNone/>
            </a:pPr>
            <a:r>
              <a:t/>
            </a:r>
            <a:endParaRPr sz="1600">
              <a:solidFill>
                <a:schemeClr val="dk1"/>
              </a:solidFill>
              <a:highlight>
                <a:srgbClr val="F8F2E9"/>
              </a:highlight>
              <a:latin typeface="Nunito"/>
              <a:ea typeface="Nunito"/>
              <a:cs typeface="Nunito"/>
              <a:sym typeface="Nunito"/>
            </a:endParaRPr>
          </a:p>
        </p:txBody>
      </p:sp>
      <p:pic>
        <p:nvPicPr>
          <p:cNvPr id="145" name="Google Shape;145;p26"/>
          <p:cNvPicPr preferRelativeResize="0"/>
          <p:nvPr/>
        </p:nvPicPr>
        <p:blipFill>
          <a:blip r:embed="rId3">
            <a:alphaModFix/>
          </a:blip>
          <a:stretch>
            <a:fillRect/>
          </a:stretch>
        </p:blipFill>
        <p:spPr>
          <a:xfrm>
            <a:off x="7575225" y="4260725"/>
            <a:ext cx="1568775" cy="88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Future directions</a:t>
            </a:r>
            <a:endParaRPr b="1">
              <a:solidFill>
                <a:schemeClr val="accent1"/>
              </a:solidFill>
              <a:latin typeface="Nunito"/>
              <a:ea typeface="Nunito"/>
              <a:cs typeface="Nunito"/>
              <a:sym typeface="Nunito"/>
            </a:endParaRPr>
          </a:p>
        </p:txBody>
      </p:sp>
      <p:pic>
        <p:nvPicPr>
          <p:cNvPr id="151" name="Google Shape;151;p27"/>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descr="Forms response chart. Question title: 8. Would you be interested in these activities, trainings and events?. Number of responses: 5 responses." id="152" name="Google Shape;152;p27" title="8. Would you be interested in these activities, trainings and events?"/>
          <p:cNvPicPr preferRelativeResize="0"/>
          <p:nvPr/>
        </p:nvPicPr>
        <p:blipFill>
          <a:blip r:embed="rId4">
            <a:alphaModFix/>
          </a:blip>
          <a:stretch>
            <a:fillRect/>
          </a:stretch>
        </p:blipFill>
        <p:spPr>
          <a:xfrm>
            <a:off x="1223950" y="1135825"/>
            <a:ext cx="6584177" cy="312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W</a:t>
            </a:r>
            <a:r>
              <a:rPr b="1" lang="en-GB">
                <a:solidFill>
                  <a:schemeClr val="accent1"/>
                </a:solidFill>
                <a:latin typeface="Nunito"/>
                <a:ea typeface="Nunito"/>
                <a:cs typeface="Nunito"/>
                <a:sym typeface="Nunito"/>
              </a:rPr>
              <a:t>here support needs more resource &amp; reorientation</a:t>
            </a:r>
            <a:endParaRPr b="1">
              <a:solidFill>
                <a:schemeClr val="accent1"/>
              </a:solidFill>
              <a:latin typeface="Nunito"/>
              <a:ea typeface="Nunito"/>
              <a:cs typeface="Nunito"/>
              <a:sym typeface="Nunito"/>
            </a:endParaRPr>
          </a:p>
        </p:txBody>
      </p:sp>
      <p:sp>
        <p:nvSpPr>
          <p:cNvPr id="158" name="Google Shape;158;p28"/>
          <p:cNvSpPr txBox="1"/>
          <p:nvPr>
            <p:ph idx="1" type="body"/>
          </p:nvPr>
        </p:nvSpPr>
        <p:spPr>
          <a:xfrm>
            <a:off x="311700" y="1272500"/>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We work with the most racialised, vulnerable people in our society.</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400">
              <a:solidFill>
                <a:schemeClr val="dk1"/>
              </a:solidFill>
              <a:highlight>
                <a:srgbClr val="F8F2E9"/>
              </a:highlight>
              <a:latin typeface="Nunito"/>
              <a:ea typeface="Nunito"/>
              <a:cs typeface="Nunito"/>
              <a:sym typeface="Nunito"/>
            </a:endParaRPr>
          </a:p>
          <a:p>
            <a:pPr indent="-317500" lvl="0" marL="457200" rtl="0" algn="l">
              <a:spcBef>
                <a:spcPts val="120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Serious lack of joined-up working in Councils, who do not see lobbying/advocacy to challenge Hostile environment as part of their job</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17500" lvl="0" marL="457200" rtl="0" algn="l">
              <a:spcBef>
                <a:spcPts val="120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Clients lack trust in support services as well</a:t>
            </a:r>
            <a:endParaRPr sz="14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400">
              <a:solidFill>
                <a:schemeClr val="dk1"/>
              </a:solidFill>
              <a:highlight>
                <a:srgbClr val="F8F2E9"/>
              </a:highlight>
              <a:latin typeface="Nunito"/>
              <a:ea typeface="Nunito"/>
              <a:cs typeface="Nunito"/>
              <a:sym typeface="Nunito"/>
            </a:endParaRPr>
          </a:p>
          <a:p>
            <a:pPr indent="-317500" lvl="0" marL="457200" rtl="0" algn="l">
              <a:spcBef>
                <a:spcPts val="1200"/>
              </a:spcBef>
              <a:spcAft>
                <a:spcPts val="0"/>
              </a:spcAft>
              <a:buClr>
                <a:schemeClr val="dk1"/>
              </a:buClr>
              <a:buSzPts val="1400"/>
              <a:buFont typeface="Nunito"/>
              <a:buChar char="●"/>
            </a:pPr>
            <a:r>
              <a:rPr lang="en-GB" sz="1400">
                <a:solidFill>
                  <a:schemeClr val="dk1"/>
                </a:solidFill>
                <a:highlight>
                  <a:srgbClr val="F8F2E9"/>
                </a:highlight>
                <a:latin typeface="Nunito"/>
                <a:ea typeface="Nunito"/>
                <a:cs typeface="Nunito"/>
                <a:sym typeface="Nunito"/>
              </a:rPr>
              <a:t>Charities like LRMN struggling to survive - “Anyone who has ever struggled with poverty knows how extremely expensive it is to be poor.”</a:t>
            </a:r>
            <a:endParaRPr sz="1400">
              <a:solidFill>
                <a:schemeClr val="dk1"/>
              </a:solidFill>
              <a:highlight>
                <a:srgbClr val="F8F2E9"/>
              </a:highlight>
              <a:latin typeface="Nunito"/>
              <a:ea typeface="Nunito"/>
              <a:cs typeface="Nunito"/>
              <a:sym typeface="Nunito"/>
            </a:endParaRPr>
          </a:p>
        </p:txBody>
      </p:sp>
      <p:pic>
        <p:nvPicPr>
          <p:cNvPr id="159" name="Google Shape;159;p28"/>
          <p:cNvPicPr preferRelativeResize="0"/>
          <p:nvPr/>
        </p:nvPicPr>
        <p:blipFill>
          <a:blip r:embed="rId3">
            <a:alphaModFix/>
          </a:blip>
          <a:stretch>
            <a:fillRect/>
          </a:stretch>
        </p:blipFill>
        <p:spPr>
          <a:xfrm>
            <a:off x="7575225" y="4260725"/>
            <a:ext cx="1568775" cy="882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About the Migrant Hub</a:t>
            </a:r>
            <a:endParaRPr b="1">
              <a:solidFill>
                <a:schemeClr val="accent1"/>
              </a:solidFill>
              <a:latin typeface="Nunito"/>
              <a:ea typeface="Nunito"/>
              <a:cs typeface="Nunito"/>
              <a:sym typeface="Nunito"/>
            </a:endParaRPr>
          </a:p>
        </p:txBody>
      </p:sp>
      <p:sp>
        <p:nvSpPr>
          <p:cNvPr id="61" name="Google Shape;61;p14"/>
          <p:cNvSpPr txBox="1"/>
          <p:nvPr>
            <p:ph idx="1" type="body"/>
          </p:nvPr>
        </p:nvSpPr>
        <p:spPr>
          <a:xfrm>
            <a:off x="311700" y="12039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solidFill>
                  <a:schemeClr val="dk1"/>
                </a:solidFill>
                <a:highlight>
                  <a:srgbClr val="F8F2E9"/>
                </a:highlight>
                <a:latin typeface="Nunito"/>
                <a:ea typeface="Nunito"/>
                <a:cs typeface="Nunito"/>
                <a:sym typeface="Nunito"/>
              </a:rPr>
              <a:t>Drop-in service offering free advice and practical support (inc free hot meals and food parcels) to refugees, asylum seekers and migrants</a:t>
            </a:r>
            <a:endParaRPr b="1">
              <a:solidFill>
                <a:schemeClr val="dk1"/>
              </a:solidFill>
              <a:highlight>
                <a:srgbClr val="F8F2E9"/>
              </a:highlight>
              <a:latin typeface="Nunito"/>
              <a:ea typeface="Nunito"/>
              <a:cs typeface="Nunito"/>
              <a:sym typeface="Nunito"/>
            </a:endParaRPr>
          </a:p>
          <a:p>
            <a:pPr indent="-330200" lvl="0" marL="457200" rtl="0" algn="l">
              <a:spcBef>
                <a:spcPts val="1200"/>
              </a:spcBef>
              <a:spcAft>
                <a:spcPts val="0"/>
              </a:spcAft>
              <a:buClr>
                <a:schemeClr val="dk1"/>
              </a:buClr>
              <a:buSzPts val="1600"/>
              <a:buFont typeface="Nunito"/>
              <a:buChar char="●"/>
            </a:pPr>
            <a:r>
              <a:rPr lang="en-GB" sz="1600">
                <a:solidFill>
                  <a:schemeClr val="dk1"/>
                </a:solidFill>
                <a:highlight>
                  <a:srgbClr val="F8F2E9"/>
                </a:highlight>
                <a:latin typeface="Nunito"/>
                <a:ea typeface="Nunito"/>
                <a:cs typeface="Nunito"/>
                <a:sym typeface="Nunito"/>
              </a:rPr>
              <a:t>One of </a:t>
            </a:r>
            <a:r>
              <a:rPr lang="en-GB" sz="1600">
                <a:solidFill>
                  <a:schemeClr val="dk1"/>
                </a:solidFill>
                <a:highlight>
                  <a:srgbClr val="F8F2E9"/>
                </a:highlight>
                <a:latin typeface="Nunito"/>
                <a:ea typeface="Nunito"/>
                <a:cs typeface="Nunito"/>
                <a:sym typeface="Nunito"/>
              </a:rPr>
              <a:t>the fixed</a:t>
            </a:r>
            <a:r>
              <a:rPr lang="en-GB" sz="1600">
                <a:solidFill>
                  <a:schemeClr val="dk1"/>
                </a:solidFill>
                <a:highlight>
                  <a:srgbClr val="F8F2E9"/>
                </a:highlight>
                <a:latin typeface="Nunito"/>
                <a:ea typeface="Nunito"/>
                <a:cs typeface="Nunito"/>
                <a:sym typeface="Nunito"/>
              </a:rPr>
              <a:t> Greenwich Advice Hubs</a:t>
            </a:r>
            <a:endParaRPr sz="16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30200" lvl="0" marL="457200" rtl="0" algn="l">
              <a:spcBef>
                <a:spcPts val="1200"/>
              </a:spcBef>
              <a:spcAft>
                <a:spcPts val="0"/>
              </a:spcAft>
              <a:buClr>
                <a:schemeClr val="dk1"/>
              </a:buClr>
              <a:buSzPts val="1600"/>
              <a:buFont typeface="Nunito"/>
              <a:buChar char="●"/>
            </a:pPr>
            <a:r>
              <a:rPr lang="en-GB" sz="1600">
                <a:solidFill>
                  <a:schemeClr val="dk1"/>
                </a:solidFill>
                <a:highlight>
                  <a:srgbClr val="F8F2E9"/>
                </a:highlight>
                <a:latin typeface="Nunito"/>
                <a:ea typeface="Nunito"/>
                <a:cs typeface="Nunito"/>
                <a:sym typeface="Nunito"/>
              </a:rPr>
              <a:t>Opening hours: 10am-2:30pm every Tuesday, or later if we have funding for activities. Clients are advised to come between 10-11:45am to get f2f housing advice (though callbacks are available); 10-12:45pm to get f2f immigration advice.</a:t>
            </a:r>
            <a:endParaRPr sz="16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30200" lvl="0" marL="457200" rtl="0" algn="l">
              <a:spcBef>
                <a:spcPts val="1200"/>
              </a:spcBef>
              <a:spcAft>
                <a:spcPts val="0"/>
              </a:spcAft>
              <a:buClr>
                <a:schemeClr val="dk1"/>
              </a:buClr>
              <a:buSzPts val="1600"/>
              <a:buFont typeface="Nunito"/>
              <a:buChar char="●"/>
            </a:pPr>
            <a:r>
              <a:rPr lang="en-GB" sz="1600">
                <a:solidFill>
                  <a:schemeClr val="dk1"/>
                </a:solidFill>
                <a:highlight>
                  <a:srgbClr val="F8F2E9"/>
                </a:highlight>
                <a:latin typeface="Nunito"/>
                <a:ea typeface="Nunito"/>
                <a:cs typeface="Nunito"/>
                <a:sym typeface="Nunito"/>
              </a:rPr>
              <a:t>Current partners: Plumstead Community Law Centre (2 immigration advisors) and Greenwich Housing Rights (1 housing advisor)</a:t>
            </a:r>
            <a:endParaRPr b="1" sz="2300">
              <a:latin typeface="Nunito"/>
              <a:ea typeface="Nunito"/>
              <a:cs typeface="Nunito"/>
              <a:sym typeface="Nunito"/>
            </a:endParaRPr>
          </a:p>
        </p:txBody>
      </p:sp>
      <p:pic>
        <p:nvPicPr>
          <p:cNvPr id="62" name="Google Shape;62;p14"/>
          <p:cNvPicPr preferRelativeResize="0"/>
          <p:nvPr/>
        </p:nvPicPr>
        <p:blipFill>
          <a:blip r:embed="rId3">
            <a:alphaModFix/>
          </a:blip>
          <a:stretch>
            <a:fillRect/>
          </a:stretch>
        </p:blipFill>
        <p:spPr>
          <a:xfrm>
            <a:off x="7575225" y="4260725"/>
            <a:ext cx="1568775" cy="88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How we work</a:t>
            </a:r>
            <a:endParaRPr b="1">
              <a:solidFill>
                <a:schemeClr val="accent1"/>
              </a:solidFill>
              <a:latin typeface="Nunito"/>
              <a:ea typeface="Nunito"/>
              <a:cs typeface="Nunito"/>
              <a:sym typeface="Nunito"/>
            </a:endParaRPr>
          </a:p>
        </p:txBody>
      </p:sp>
      <p:sp>
        <p:nvSpPr>
          <p:cNvPr id="68" name="Google Shape;68;p15"/>
          <p:cNvSpPr txBox="1"/>
          <p:nvPr>
            <p:ph idx="1" type="body"/>
          </p:nvPr>
        </p:nvSpPr>
        <p:spPr>
          <a:xfrm>
            <a:off x="311700" y="127250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GB" sz="1700">
                <a:solidFill>
                  <a:schemeClr val="dk1"/>
                </a:solidFill>
                <a:highlight>
                  <a:srgbClr val="F8F2E9"/>
                </a:highlight>
                <a:latin typeface="Nunito"/>
                <a:ea typeface="Nunito"/>
                <a:cs typeface="Nunito"/>
                <a:sym typeface="Nunito"/>
              </a:rPr>
              <a:t>We operate on a first come, first served basis, but always try to prioritise especially vulnerable clients, for ALL our services</a:t>
            </a:r>
            <a:endParaRPr b="1" sz="1700">
              <a:solidFill>
                <a:schemeClr val="dk1"/>
              </a:solidFill>
              <a:highlight>
                <a:srgbClr val="F8F2E9"/>
              </a:highlight>
              <a:latin typeface="Nunito"/>
              <a:ea typeface="Nunito"/>
              <a:cs typeface="Nunito"/>
              <a:sym typeface="Nunito"/>
            </a:endParaRPr>
          </a:p>
          <a:p>
            <a:pPr indent="0" lvl="0" marL="0" rtl="0" algn="ctr">
              <a:spcBef>
                <a:spcPts val="1200"/>
              </a:spcBef>
              <a:spcAft>
                <a:spcPts val="0"/>
              </a:spcAft>
              <a:buNone/>
            </a:pPr>
            <a:r>
              <a:t/>
            </a:r>
            <a:endParaRPr b="1" sz="100">
              <a:solidFill>
                <a:schemeClr val="dk1"/>
              </a:solidFill>
              <a:highlight>
                <a:srgbClr val="F8F2E9"/>
              </a:highlight>
              <a:latin typeface="Nunito"/>
              <a:ea typeface="Nunito"/>
              <a:cs typeface="Nunito"/>
              <a:sym typeface="Nunito"/>
            </a:endParaRPr>
          </a:p>
          <a:p>
            <a:pPr indent="-322580" lvl="0" marL="457200" rtl="0" algn="l">
              <a:spcBef>
                <a:spcPts val="1200"/>
              </a:spcBef>
              <a:spcAft>
                <a:spcPts val="0"/>
              </a:spcAft>
              <a:buClr>
                <a:schemeClr val="dk1"/>
              </a:buClr>
              <a:buSzPct val="100000"/>
              <a:buFont typeface="Nunito"/>
              <a:buChar char="●"/>
            </a:pPr>
            <a:r>
              <a:rPr lang="en-GB" sz="1600">
                <a:solidFill>
                  <a:schemeClr val="dk1"/>
                </a:solidFill>
                <a:highlight>
                  <a:srgbClr val="F8F2E9"/>
                </a:highlight>
                <a:latin typeface="Nunito"/>
                <a:ea typeface="Nunito"/>
                <a:cs typeface="Nunito"/>
                <a:sym typeface="Nunito"/>
              </a:rPr>
              <a:t>Provided triage support to all clients who attend, identifying issues and checking in on wellbeing and how we can help</a:t>
            </a:r>
            <a:endParaRPr sz="16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22580" lvl="0" marL="457200" rtl="0" algn="l">
              <a:spcBef>
                <a:spcPts val="1200"/>
              </a:spcBef>
              <a:spcAft>
                <a:spcPts val="0"/>
              </a:spcAft>
              <a:buClr>
                <a:schemeClr val="dk1"/>
              </a:buClr>
              <a:buSzPct val="100000"/>
              <a:buFont typeface="Nunito"/>
              <a:buChar char="●"/>
            </a:pPr>
            <a:r>
              <a:rPr lang="en-GB" sz="1600">
                <a:solidFill>
                  <a:schemeClr val="dk1"/>
                </a:solidFill>
                <a:highlight>
                  <a:srgbClr val="F8F2E9"/>
                </a:highlight>
                <a:latin typeface="Nunito"/>
                <a:ea typeface="Nunito"/>
                <a:cs typeface="Nunito"/>
                <a:sym typeface="Nunito"/>
              </a:rPr>
              <a:t>Provide a hot meal at every hub to those attending</a:t>
            </a:r>
            <a:endParaRPr sz="16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28453" lvl="0" marL="457200" rtl="0" algn="l">
              <a:spcBef>
                <a:spcPts val="1200"/>
              </a:spcBef>
              <a:spcAft>
                <a:spcPts val="0"/>
              </a:spcAft>
              <a:buClr>
                <a:schemeClr val="dk1"/>
              </a:buClr>
              <a:buSzPct val="100000"/>
              <a:buFont typeface="Nunito"/>
              <a:buChar char="●"/>
            </a:pPr>
            <a:r>
              <a:rPr lang="en-GB" sz="1700">
                <a:solidFill>
                  <a:schemeClr val="dk1"/>
                </a:solidFill>
                <a:highlight>
                  <a:srgbClr val="F8F2E9"/>
                </a:highlight>
                <a:latin typeface="Nunito"/>
                <a:ea typeface="Nunito"/>
                <a:cs typeface="Nunito"/>
                <a:sym typeface="Nunito"/>
              </a:rPr>
              <a:t>Some clients also volunteer in our kitchen. Without our volunteers, we would have a far reduced service</a:t>
            </a:r>
            <a:endParaRPr sz="17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28453" lvl="0" marL="457200" rtl="0" algn="l">
              <a:spcBef>
                <a:spcPts val="1200"/>
              </a:spcBef>
              <a:spcAft>
                <a:spcPts val="0"/>
              </a:spcAft>
              <a:buClr>
                <a:schemeClr val="dk1"/>
              </a:buClr>
              <a:buSzPct val="100000"/>
              <a:buFont typeface="Nunito"/>
              <a:buChar char="●"/>
            </a:pPr>
            <a:r>
              <a:rPr lang="en-GB" sz="1700">
                <a:solidFill>
                  <a:schemeClr val="dk1"/>
                </a:solidFill>
                <a:highlight>
                  <a:srgbClr val="F8F2E9"/>
                </a:highlight>
                <a:latin typeface="Nunito"/>
                <a:ea typeface="Nunito"/>
                <a:cs typeface="Nunito"/>
                <a:sym typeface="Nunito"/>
              </a:rPr>
              <a:t>As far as possible try to operate ‘no wrong door’ approach</a:t>
            </a:r>
            <a:endParaRPr b="1" sz="1700">
              <a:solidFill>
                <a:schemeClr val="dk1"/>
              </a:solidFill>
              <a:highlight>
                <a:srgbClr val="F8F2E9"/>
              </a:highlight>
              <a:latin typeface="Nunito"/>
              <a:ea typeface="Nunito"/>
              <a:cs typeface="Nunito"/>
              <a:sym typeface="Nunito"/>
            </a:endParaRPr>
          </a:p>
        </p:txBody>
      </p:sp>
      <p:pic>
        <p:nvPicPr>
          <p:cNvPr id="69" name="Google Shape;69;p15"/>
          <p:cNvPicPr preferRelativeResize="0"/>
          <p:nvPr/>
        </p:nvPicPr>
        <p:blipFill>
          <a:blip r:embed="rId3">
            <a:alphaModFix/>
          </a:blip>
          <a:stretch>
            <a:fillRect/>
          </a:stretch>
        </p:blipFill>
        <p:spPr>
          <a:xfrm>
            <a:off x="7575225" y="4260725"/>
            <a:ext cx="1568775" cy="882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S</a:t>
            </a:r>
            <a:r>
              <a:rPr b="1" lang="en-GB">
                <a:solidFill>
                  <a:schemeClr val="accent1"/>
                </a:solidFill>
                <a:latin typeface="Nunito"/>
                <a:ea typeface="Nunito"/>
                <a:cs typeface="Nunito"/>
                <a:sym typeface="Nunito"/>
              </a:rPr>
              <a:t>tatistics</a:t>
            </a:r>
            <a:endParaRPr b="1">
              <a:solidFill>
                <a:schemeClr val="accent1"/>
              </a:solidFill>
              <a:latin typeface="Nunito"/>
              <a:ea typeface="Nunito"/>
              <a:cs typeface="Nunito"/>
              <a:sym typeface="Nunito"/>
            </a:endParaRPr>
          </a:p>
        </p:txBody>
      </p:sp>
      <p:sp>
        <p:nvSpPr>
          <p:cNvPr id="75" name="Google Shape;75;p16"/>
          <p:cNvSpPr txBox="1"/>
          <p:nvPr>
            <p:ph idx="1" type="body"/>
          </p:nvPr>
        </p:nvSpPr>
        <p:spPr>
          <a:xfrm>
            <a:off x="311700" y="1075325"/>
            <a:ext cx="8520600" cy="37167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GB" sz="1700">
                <a:solidFill>
                  <a:schemeClr val="dk1"/>
                </a:solidFill>
                <a:highlight>
                  <a:srgbClr val="F8F2E9"/>
                </a:highlight>
                <a:latin typeface="Nunito"/>
                <a:ea typeface="Nunito"/>
                <a:cs typeface="Nunito"/>
                <a:sym typeface="Nunito"/>
              </a:rPr>
              <a:t>We’ve been operational since at least </a:t>
            </a:r>
            <a:r>
              <a:rPr b="1" lang="en-GB" sz="1700">
                <a:solidFill>
                  <a:schemeClr val="dk1"/>
                </a:solidFill>
                <a:highlight>
                  <a:srgbClr val="F8F2E9"/>
                </a:highlight>
                <a:latin typeface="Nunito"/>
                <a:ea typeface="Nunito"/>
                <a:cs typeface="Nunito"/>
                <a:sym typeface="Nunito"/>
              </a:rPr>
              <a:t>early</a:t>
            </a:r>
            <a:r>
              <a:rPr b="1" lang="en-GB" sz="1700">
                <a:solidFill>
                  <a:schemeClr val="dk1"/>
                </a:solidFill>
                <a:highlight>
                  <a:srgbClr val="F8F2E9"/>
                </a:highlight>
                <a:latin typeface="Nunito"/>
                <a:ea typeface="Nunito"/>
                <a:cs typeface="Nunito"/>
                <a:sym typeface="Nunito"/>
              </a:rPr>
              <a:t> 2018, if not further back. Our advice service was stripped back but our food support offer grew during the pandemic.</a:t>
            </a:r>
            <a:endParaRPr b="1" sz="17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09562" lvl="0" marL="457200" rtl="0" algn="l">
              <a:spcBef>
                <a:spcPts val="1200"/>
              </a:spcBef>
              <a:spcAft>
                <a:spcPts val="0"/>
              </a:spcAft>
              <a:buClr>
                <a:schemeClr val="dk1"/>
              </a:buClr>
              <a:buSzPct val="100000"/>
              <a:buFont typeface="Nunito"/>
              <a:buChar char="●"/>
            </a:pPr>
            <a:r>
              <a:rPr lang="en-GB" sz="1500">
                <a:solidFill>
                  <a:schemeClr val="dk1"/>
                </a:solidFill>
                <a:highlight>
                  <a:srgbClr val="F8F2E9"/>
                </a:highlight>
                <a:latin typeface="Nunito"/>
                <a:ea typeface="Nunito"/>
                <a:cs typeface="Nunito"/>
                <a:sym typeface="Nunito"/>
              </a:rPr>
              <a:t>Supported total </a:t>
            </a:r>
            <a:r>
              <a:rPr lang="en-GB" sz="1500">
                <a:solidFill>
                  <a:schemeClr val="dk1"/>
                </a:solidFill>
                <a:highlight>
                  <a:srgbClr val="F8F2E9"/>
                </a:highlight>
                <a:latin typeface="Nunito"/>
                <a:ea typeface="Nunito"/>
                <a:cs typeface="Nunito"/>
                <a:sym typeface="Nunito"/>
              </a:rPr>
              <a:t>558 </a:t>
            </a:r>
            <a:r>
              <a:rPr lang="en-GB" sz="1500">
                <a:solidFill>
                  <a:schemeClr val="dk1"/>
                </a:solidFill>
                <a:highlight>
                  <a:srgbClr val="F8F2E9"/>
                </a:highlight>
                <a:latin typeface="Nunito"/>
                <a:ea typeface="Nunito"/>
                <a:cs typeface="Nunito"/>
                <a:sym typeface="Nunito"/>
              </a:rPr>
              <a:t>clients since April 2022 (based on data available). 425 from Dec 2022-Dec 2023</a:t>
            </a:r>
            <a:endParaRPr sz="15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09562" lvl="0" marL="457200" rtl="0" algn="l">
              <a:spcBef>
                <a:spcPts val="1200"/>
              </a:spcBef>
              <a:spcAft>
                <a:spcPts val="0"/>
              </a:spcAft>
              <a:buClr>
                <a:schemeClr val="dk1"/>
              </a:buClr>
              <a:buSzPct val="100000"/>
              <a:buFont typeface="Nunito"/>
              <a:buChar char="●"/>
            </a:pPr>
            <a:r>
              <a:rPr lang="en-GB" sz="1500">
                <a:solidFill>
                  <a:schemeClr val="dk1"/>
                </a:solidFill>
                <a:highlight>
                  <a:srgbClr val="F8F2E9"/>
                </a:highlight>
                <a:latin typeface="Nunito"/>
                <a:ea typeface="Nunito"/>
                <a:cs typeface="Nunito"/>
                <a:sym typeface="Nunito"/>
              </a:rPr>
              <a:t>332 clients seen for immigration advice, 232 for housing</a:t>
            </a:r>
            <a:endParaRPr sz="15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09562" lvl="0" marL="457200" rtl="0" algn="l">
              <a:spcBef>
                <a:spcPts val="1200"/>
              </a:spcBef>
              <a:spcAft>
                <a:spcPts val="0"/>
              </a:spcAft>
              <a:buClr>
                <a:schemeClr val="dk1"/>
              </a:buClr>
              <a:buSzPct val="100000"/>
              <a:buFont typeface="Nunito"/>
              <a:buChar char="●"/>
            </a:pPr>
            <a:r>
              <a:rPr lang="en-GB" sz="1500">
                <a:solidFill>
                  <a:schemeClr val="dk1"/>
                </a:solidFill>
                <a:highlight>
                  <a:srgbClr val="F8F2E9"/>
                </a:highlight>
                <a:latin typeface="Nunito"/>
                <a:ea typeface="Nunito"/>
                <a:cs typeface="Nunito"/>
                <a:sym typeface="Nunito"/>
              </a:rPr>
              <a:t>917 food parcels distributed</a:t>
            </a:r>
            <a:endParaRPr sz="15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50">
              <a:solidFill>
                <a:schemeClr val="dk1"/>
              </a:solidFill>
              <a:highlight>
                <a:srgbClr val="F8F2E9"/>
              </a:highlight>
              <a:latin typeface="Nunito"/>
              <a:ea typeface="Nunito"/>
              <a:cs typeface="Nunito"/>
              <a:sym typeface="Nunito"/>
            </a:endParaRPr>
          </a:p>
          <a:p>
            <a:pPr indent="-309562" lvl="0" marL="457200" rtl="0" algn="l">
              <a:spcBef>
                <a:spcPts val="1200"/>
              </a:spcBef>
              <a:spcAft>
                <a:spcPts val="0"/>
              </a:spcAft>
              <a:buClr>
                <a:schemeClr val="dk1"/>
              </a:buClr>
              <a:buSzPct val="100000"/>
              <a:buFont typeface="Nunito"/>
              <a:buChar char="●"/>
            </a:pPr>
            <a:r>
              <a:rPr lang="en-GB" sz="1500">
                <a:solidFill>
                  <a:schemeClr val="dk1"/>
                </a:solidFill>
                <a:highlight>
                  <a:srgbClr val="F8F2E9"/>
                </a:highlight>
                <a:latin typeface="Nunito"/>
                <a:ea typeface="Nunito"/>
                <a:cs typeface="Nunito"/>
                <a:sym typeface="Nunito"/>
              </a:rPr>
              <a:t>Signposted 88 clients, 60 to specialists, rest due to lack of capacity</a:t>
            </a:r>
            <a:endParaRPr sz="15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00">
              <a:solidFill>
                <a:schemeClr val="dk1"/>
              </a:solidFill>
              <a:highlight>
                <a:srgbClr val="F8F2E9"/>
              </a:highlight>
              <a:latin typeface="Nunito"/>
              <a:ea typeface="Nunito"/>
              <a:cs typeface="Nunito"/>
              <a:sym typeface="Nunito"/>
            </a:endParaRPr>
          </a:p>
          <a:p>
            <a:pPr indent="-309562" lvl="0" marL="457200" rtl="0" algn="l">
              <a:spcBef>
                <a:spcPts val="1200"/>
              </a:spcBef>
              <a:spcAft>
                <a:spcPts val="0"/>
              </a:spcAft>
              <a:buClr>
                <a:schemeClr val="dk1"/>
              </a:buClr>
              <a:buSzPct val="100000"/>
              <a:buFont typeface="Nunito"/>
              <a:buChar char="●"/>
            </a:pPr>
            <a:r>
              <a:rPr lang="en-GB" sz="1500">
                <a:solidFill>
                  <a:schemeClr val="dk1"/>
                </a:solidFill>
                <a:highlight>
                  <a:srgbClr val="F8F2E9"/>
                </a:highlight>
                <a:latin typeface="Nunito"/>
                <a:ea typeface="Nunito"/>
                <a:cs typeface="Nunito"/>
                <a:sym typeface="Nunito"/>
              </a:rPr>
              <a:t>Referred 88 clients, including 11 internally to LRMN (other services) and 3 DV cases to HER Centre</a:t>
            </a:r>
            <a:endParaRPr sz="1500">
              <a:solidFill>
                <a:schemeClr val="dk1"/>
              </a:solidFill>
              <a:highlight>
                <a:srgbClr val="F8F2E9"/>
              </a:highlight>
              <a:latin typeface="Nunito"/>
              <a:ea typeface="Nunito"/>
              <a:cs typeface="Nunito"/>
              <a:sym typeface="Nunito"/>
            </a:endParaRPr>
          </a:p>
          <a:p>
            <a:pPr indent="0" lvl="0" marL="457200" rtl="0" algn="l">
              <a:spcBef>
                <a:spcPts val="1200"/>
              </a:spcBef>
              <a:spcAft>
                <a:spcPts val="0"/>
              </a:spcAft>
              <a:buNone/>
            </a:pPr>
            <a:r>
              <a:t/>
            </a:r>
            <a:endParaRPr sz="150">
              <a:solidFill>
                <a:schemeClr val="dk1"/>
              </a:solidFill>
              <a:highlight>
                <a:srgbClr val="F8F2E9"/>
              </a:highlight>
              <a:latin typeface="Nunito"/>
              <a:ea typeface="Nunito"/>
              <a:cs typeface="Nunito"/>
              <a:sym typeface="Nunito"/>
            </a:endParaRPr>
          </a:p>
          <a:p>
            <a:pPr indent="-309562" lvl="0" marL="457200" rtl="0" algn="l">
              <a:spcBef>
                <a:spcPts val="1200"/>
              </a:spcBef>
              <a:spcAft>
                <a:spcPts val="0"/>
              </a:spcAft>
              <a:buClr>
                <a:schemeClr val="dk1"/>
              </a:buClr>
              <a:buSzPct val="100000"/>
              <a:buFont typeface="Nunito"/>
              <a:buChar char="●"/>
            </a:pPr>
            <a:r>
              <a:rPr lang="en-GB" sz="1500">
                <a:solidFill>
                  <a:schemeClr val="dk1"/>
                </a:solidFill>
                <a:highlight>
                  <a:srgbClr val="F8F2E9"/>
                </a:highlight>
                <a:latin typeface="Nunito"/>
                <a:ea typeface="Nunito"/>
                <a:cs typeface="Nunito"/>
                <a:sym typeface="Nunito"/>
              </a:rPr>
              <a:t>Employment advice given to 20 people</a:t>
            </a:r>
            <a:endParaRPr sz="1500">
              <a:solidFill>
                <a:schemeClr val="dk1"/>
              </a:solidFill>
              <a:highlight>
                <a:srgbClr val="F8F2E9"/>
              </a:highlight>
              <a:latin typeface="Nunito"/>
              <a:ea typeface="Nunito"/>
              <a:cs typeface="Nunito"/>
              <a:sym typeface="Nunito"/>
            </a:endParaRPr>
          </a:p>
        </p:txBody>
      </p:sp>
      <p:pic>
        <p:nvPicPr>
          <p:cNvPr id="76" name="Google Shape;76;p16"/>
          <p:cNvPicPr preferRelativeResize="0"/>
          <p:nvPr/>
        </p:nvPicPr>
        <p:blipFill>
          <a:blip r:embed="rId3">
            <a:alphaModFix/>
          </a:blip>
          <a:stretch>
            <a:fillRect/>
          </a:stretch>
        </p:blipFill>
        <p:spPr>
          <a:xfrm>
            <a:off x="7575225" y="4260725"/>
            <a:ext cx="1568775" cy="88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7575225" y="4260725"/>
            <a:ext cx="1568775" cy="882775"/>
          </a:xfrm>
          <a:prstGeom prst="rect">
            <a:avLst/>
          </a:prstGeom>
          <a:noFill/>
          <a:ln>
            <a:noFill/>
          </a:ln>
        </p:spPr>
      </p:pic>
      <p:graphicFrame>
        <p:nvGraphicFramePr>
          <p:cNvPr id="82" name="Google Shape;82;p17"/>
          <p:cNvGraphicFramePr/>
          <p:nvPr/>
        </p:nvGraphicFramePr>
        <p:xfrm>
          <a:off x="2072650" y="161925"/>
          <a:ext cx="3000000" cy="3000000"/>
        </p:xfrm>
        <a:graphic>
          <a:graphicData uri="http://schemas.openxmlformats.org/drawingml/2006/table">
            <a:tbl>
              <a:tblPr>
                <a:noFill/>
                <a:tableStyleId>{FDB424FD-213E-4470-B06A-81C924FFD1CF}</a:tableStyleId>
              </a:tblPr>
              <a:tblGrid>
                <a:gridCol w="3209925"/>
                <a:gridCol w="952500"/>
              </a:tblGrid>
              <a:tr h="200025">
                <a:tc>
                  <a:txBody>
                    <a:bodyPr/>
                    <a:lstStyle/>
                    <a:p>
                      <a:pPr indent="0" lvl="0" marL="0" rtl="0" algn="l">
                        <a:lnSpc>
                          <a:spcPct val="115000"/>
                        </a:lnSpc>
                        <a:spcBef>
                          <a:spcPts val="0"/>
                        </a:spcBef>
                        <a:spcAft>
                          <a:spcPts val="0"/>
                        </a:spcAft>
                        <a:buNone/>
                      </a:pPr>
                      <a:r>
                        <a:rPr b="1" lang="en-GB" sz="1000">
                          <a:latin typeface="Nunito"/>
                          <a:ea typeface="Nunito"/>
                          <a:cs typeface="Nunito"/>
                          <a:sym typeface="Nunito"/>
                        </a:rPr>
                        <a:t>Case Outcome</a:t>
                      </a:r>
                      <a:endParaRPr b="1"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000">
                          <a:latin typeface="Nunito"/>
                          <a:ea typeface="Nunito"/>
                          <a:cs typeface="Nunito"/>
                          <a:sym typeface="Nunito"/>
                        </a:rPr>
                        <a:t>Record Count</a:t>
                      </a:r>
                      <a:endParaRPr b="1"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signposted to immigration specialist</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12</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referred to immigration specialist</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22</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referred to Little Village</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4</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referred to LRMN</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11</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referred to IDVA (Her Centre)</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3</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referred to Healthwatch Greenwich</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1</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one-off housing advice</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30</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legal referal</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5</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food parcel</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917</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food bank voucher</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3</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external signposting (other specialism required)</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48</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external signposting (lack of capacity)</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28</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external referral (other specialism required)</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32</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external referral (lack of capacity)</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10</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employment advice given</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20</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better informed about housing rights</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2</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Letter provided (Support, Grant, Free meals etc.)</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6</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Legal rep secured</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1</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Immigration advice provided by partner</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332</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Housing advice provided by partner</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232</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Council Tax</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18</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GB" sz="1000">
                          <a:latin typeface="Nunito"/>
                          <a:ea typeface="Nunito"/>
                          <a:cs typeface="Nunito"/>
                          <a:sym typeface="Nunito"/>
                        </a:rPr>
                        <a:t>HUB. Assisted with other issues</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latin typeface="Nunito"/>
                          <a:ea typeface="Nunito"/>
                          <a:cs typeface="Nunito"/>
                          <a:sym typeface="Nunito"/>
                        </a:rPr>
                        <a:t>80</a:t>
                      </a:r>
                      <a:endParaRPr sz="1000">
                        <a:latin typeface="Nunito"/>
                        <a:ea typeface="Nunito"/>
                        <a:cs typeface="Nunito"/>
                        <a:sym typeface="Nuni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Borough Breakdown</a:t>
            </a:r>
            <a:endParaRPr b="1">
              <a:solidFill>
                <a:schemeClr val="accent1"/>
              </a:solidFill>
              <a:latin typeface="Nunito"/>
              <a:ea typeface="Nunito"/>
              <a:cs typeface="Nunito"/>
              <a:sym typeface="Nunito"/>
            </a:endParaRPr>
          </a:p>
        </p:txBody>
      </p:sp>
      <p:pic>
        <p:nvPicPr>
          <p:cNvPr id="88" name="Google Shape;88;p18"/>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89" name="Google Shape;89;p18"/>
          <p:cNvPicPr preferRelativeResize="0"/>
          <p:nvPr/>
        </p:nvPicPr>
        <p:blipFill rotWithShape="1">
          <a:blip r:embed="rId4">
            <a:alphaModFix/>
          </a:blip>
          <a:srcRect b="5215" l="2848" r="3754" t="6390"/>
          <a:stretch/>
        </p:blipFill>
        <p:spPr>
          <a:xfrm>
            <a:off x="1885950" y="1183025"/>
            <a:ext cx="5280649" cy="3675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Gender </a:t>
            </a:r>
            <a:r>
              <a:rPr b="1" lang="en-GB">
                <a:solidFill>
                  <a:schemeClr val="accent1"/>
                </a:solidFill>
                <a:latin typeface="Nunito"/>
                <a:ea typeface="Nunito"/>
                <a:cs typeface="Nunito"/>
                <a:sym typeface="Nunito"/>
              </a:rPr>
              <a:t>Breakdown</a:t>
            </a:r>
            <a:endParaRPr b="1">
              <a:solidFill>
                <a:schemeClr val="accent1"/>
              </a:solidFill>
              <a:latin typeface="Nunito"/>
              <a:ea typeface="Nunito"/>
              <a:cs typeface="Nunito"/>
              <a:sym typeface="Nunito"/>
            </a:endParaRPr>
          </a:p>
        </p:txBody>
      </p:sp>
      <p:pic>
        <p:nvPicPr>
          <p:cNvPr id="95" name="Google Shape;95;p19"/>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96" name="Google Shape;96;p19"/>
          <p:cNvPicPr preferRelativeResize="0"/>
          <p:nvPr/>
        </p:nvPicPr>
        <p:blipFill>
          <a:blip r:embed="rId4">
            <a:alphaModFix/>
          </a:blip>
          <a:stretch>
            <a:fillRect/>
          </a:stretch>
        </p:blipFill>
        <p:spPr>
          <a:xfrm>
            <a:off x="1895513" y="1110100"/>
            <a:ext cx="5352970"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Nationality </a:t>
            </a:r>
            <a:r>
              <a:rPr b="1" lang="en-GB">
                <a:solidFill>
                  <a:schemeClr val="accent1"/>
                </a:solidFill>
                <a:latin typeface="Nunito"/>
                <a:ea typeface="Nunito"/>
                <a:cs typeface="Nunito"/>
                <a:sym typeface="Nunito"/>
              </a:rPr>
              <a:t>Breakdown</a:t>
            </a:r>
            <a:endParaRPr b="1">
              <a:solidFill>
                <a:schemeClr val="accent1"/>
              </a:solidFill>
              <a:latin typeface="Nunito"/>
              <a:ea typeface="Nunito"/>
              <a:cs typeface="Nunito"/>
              <a:sym typeface="Nunito"/>
            </a:endParaRPr>
          </a:p>
        </p:txBody>
      </p:sp>
      <p:pic>
        <p:nvPicPr>
          <p:cNvPr id="102" name="Google Shape;102;p20"/>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103" name="Google Shape;103;p20"/>
          <p:cNvPicPr preferRelativeResize="0"/>
          <p:nvPr/>
        </p:nvPicPr>
        <p:blipFill>
          <a:blip r:embed="rId4">
            <a:alphaModFix/>
          </a:blip>
          <a:stretch>
            <a:fillRect/>
          </a:stretch>
        </p:blipFill>
        <p:spPr>
          <a:xfrm>
            <a:off x="1909775" y="1092975"/>
            <a:ext cx="4985180" cy="3820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2E9"/>
        </a:soli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chemeClr val="accent1"/>
                </a:solidFill>
                <a:latin typeface="Nunito"/>
                <a:ea typeface="Nunito"/>
                <a:cs typeface="Nunito"/>
                <a:sym typeface="Nunito"/>
              </a:rPr>
              <a:t>Ethnicity </a:t>
            </a:r>
            <a:r>
              <a:rPr b="1" lang="en-GB">
                <a:solidFill>
                  <a:schemeClr val="accent1"/>
                </a:solidFill>
                <a:latin typeface="Nunito"/>
                <a:ea typeface="Nunito"/>
                <a:cs typeface="Nunito"/>
                <a:sym typeface="Nunito"/>
              </a:rPr>
              <a:t>Breakdown</a:t>
            </a:r>
            <a:endParaRPr b="1">
              <a:solidFill>
                <a:schemeClr val="accent1"/>
              </a:solidFill>
              <a:latin typeface="Nunito"/>
              <a:ea typeface="Nunito"/>
              <a:cs typeface="Nunito"/>
              <a:sym typeface="Nunito"/>
            </a:endParaRPr>
          </a:p>
        </p:txBody>
      </p:sp>
      <p:pic>
        <p:nvPicPr>
          <p:cNvPr id="109" name="Google Shape;109;p21"/>
          <p:cNvPicPr preferRelativeResize="0"/>
          <p:nvPr/>
        </p:nvPicPr>
        <p:blipFill>
          <a:blip r:embed="rId3">
            <a:alphaModFix/>
          </a:blip>
          <a:stretch>
            <a:fillRect/>
          </a:stretch>
        </p:blipFill>
        <p:spPr>
          <a:xfrm>
            <a:off x="7575225" y="4260725"/>
            <a:ext cx="1568775" cy="882775"/>
          </a:xfrm>
          <a:prstGeom prst="rect">
            <a:avLst/>
          </a:prstGeom>
          <a:noFill/>
          <a:ln>
            <a:noFill/>
          </a:ln>
        </p:spPr>
      </p:pic>
      <p:pic>
        <p:nvPicPr>
          <p:cNvPr id="110" name="Google Shape;110;p21"/>
          <p:cNvPicPr preferRelativeResize="0"/>
          <p:nvPr/>
        </p:nvPicPr>
        <p:blipFill rotWithShape="1">
          <a:blip r:embed="rId4">
            <a:alphaModFix/>
          </a:blip>
          <a:srcRect b="0" l="1370" r="0" t="0"/>
          <a:stretch/>
        </p:blipFill>
        <p:spPr>
          <a:xfrm>
            <a:off x="1465900" y="1127275"/>
            <a:ext cx="5713651"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